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65" r:id="rId4"/>
    <p:sldId id="264" r:id="rId5"/>
    <p:sldId id="258" r:id="rId6"/>
    <p:sldId id="259" r:id="rId7"/>
    <p:sldId id="266" r:id="rId8"/>
    <p:sldId id="260" r:id="rId9"/>
    <p:sldId id="267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23F0CC12-6653-4739-B79E-7BB3FABA2ACA}" type="datetimeFigureOut">
              <a:rPr lang="en-US" smtClean="0"/>
              <a:t>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0C0CF565-674A-4450-8EC7-0E854076EBF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prospect.org/article/tomorrows-bogus-liberal-bias-claim-today" TargetMode="External"/><Relationship Id="rId2" Type="http://schemas.openxmlformats.org/officeDocument/2006/relationships/hyperlink" Target="http://themonkeycage.org/2011/07/thoughts-on-groseclose-book-on-media-bia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allup.com/poll/148250/Americans-Regain-Confidence-Newspapers-News.aspx?utm_source=position2&amp;utm_medium=related&amp;utm_campaign=tiles" TargetMode="External"/><Relationship Id="rId5" Type="http://schemas.openxmlformats.org/officeDocument/2006/relationships/hyperlink" Target="http://www.gallup.com/poll/149624/majority-continue-distrust-media-perceive-bias.aspx" TargetMode="External"/><Relationship Id="rId4" Type="http://schemas.openxmlformats.org/officeDocument/2006/relationships/hyperlink" Target="http://mediamatters.org/research/2005/12/21/former-fellows-at-conservative-think-tanks-issu/13451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toinformistoinfluence.com/2015/05/04/media-bias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orbes.com/special-report/2012/media-map.html" TargetMode="External"/><Relationship Id="rId2" Type="http://schemas.openxmlformats.org/officeDocument/2006/relationships/hyperlink" Target="https://datascience.berkeley.edu/data-media-map-bitly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orbes.com/sites/jonbruner/2012/03/22/forbes-interactive-media-map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endan-nyhan.com/blog/2005/12/the_problems_wi.html" TargetMode="External"/><Relationship Id="rId2" Type="http://schemas.openxmlformats.org/officeDocument/2006/relationships/hyperlink" Target="http://www.sscnet.ucla.edu/polisci/faculty/groseclose/Media.Bias.8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imgroseclose.wpengine.com/biography/" TargetMode="External"/><Relationship Id="rId2" Type="http://schemas.openxmlformats.org/officeDocument/2006/relationships/hyperlink" Target="http://www.amazon.com/Left-Turn-Liberal-Distorts-American/dp/1250002761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Agenda-February 29,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 on Media Analysis #1</a:t>
            </a:r>
          </a:p>
          <a:p>
            <a:r>
              <a:rPr lang="en-US" dirty="0" smtClean="0"/>
              <a:t>Lecture: Intent, Reliability and </a:t>
            </a:r>
            <a:r>
              <a:rPr lang="en-US" dirty="0" smtClean="0"/>
              <a:t>Credibility</a:t>
            </a:r>
          </a:p>
          <a:p>
            <a:r>
              <a:rPr lang="en-US" dirty="0" smtClean="0"/>
              <a:t>Academic Writing</a:t>
            </a:r>
            <a:endParaRPr lang="en-US" dirty="0" smtClean="0"/>
          </a:p>
          <a:p>
            <a:r>
              <a:rPr lang="en-US" dirty="0" smtClean="0"/>
              <a:t>Extra Credit Discussion Forum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171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Credibility and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en-US" dirty="0"/>
              <a:t>Thoughts on Groseclose book on media bias</a:t>
            </a:r>
          </a:p>
          <a:p>
            <a:pPr fontAlgn="base"/>
            <a:r>
              <a:rPr lang="en-US" u="sng" dirty="0">
                <a:hlinkClick r:id="rId2"/>
              </a:rPr>
              <a:t>http://themonkeycage.org/2011/07/thoughts-on-groseclose-book-on-media-bias</a:t>
            </a:r>
            <a:r>
              <a:rPr lang="en-US" u="sng" dirty="0" smtClean="0">
                <a:hlinkClick r:id="rId2"/>
              </a:rPr>
              <a:t>/</a:t>
            </a:r>
            <a:endParaRPr lang="en-US" dirty="0" smtClean="0"/>
          </a:p>
          <a:p>
            <a:pPr fontAlgn="base"/>
            <a:r>
              <a:rPr lang="en-US" dirty="0"/>
              <a:t>Tomorrow’s Bogus Liberal Bias Claim Today</a:t>
            </a:r>
          </a:p>
          <a:p>
            <a:pPr fontAlgn="base"/>
            <a:r>
              <a:rPr lang="en-US" u="sng" dirty="0">
                <a:hlinkClick r:id="rId3"/>
              </a:rPr>
              <a:t>http://prospect.org/article/tomorrows-bogus-liberal-bias-claim-today</a:t>
            </a:r>
            <a:endParaRPr lang="en-US" dirty="0"/>
          </a:p>
          <a:p>
            <a:pPr fontAlgn="base"/>
            <a:r>
              <a:rPr lang="en-US" dirty="0"/>
              <a:t>Former fellows at conservative think tanks issued flawed UCLA-led study on media’s “liberal bias”</a:t>
            </a:r>
          </a:p>
          <a:p>
            <a:pPr fontAlgn="base"/>
            <a:r>
              <a:rPr lang="en-US" u="sng" dirty="0">
                <a:hlinkClick r:id="rId4"/>
              </a:rPr>
              <a:t>http://mediamatters.org/research/2005/12/21/former-fellows-at-conservative-think-tanks-issu/134514</a:t>
            </a:r>
            <a:endParaRPr lang="en-US" dirty="0"/>
          </a:p>
          <a:p>
            <a:pPr fontAlgn="base"/>
            <a:r>
              <a:rPr lang="en-US" dirty="0"/>
              <a:t>Majority in U.S. Continues to Distrust the Media, Perceive Bias</a:t>
            </a:r>
          </a:p>
          <a:p>
            <a:pPr fontAlgn="base"/>
            <a:r>
              <a:rPr lang="en-US" u="sng" dirty="0">
                <a:hlinkClick r:id="rId5"/>
              </a:rPr>
              <a:t>http://www.gallup.com/poll/149624/majority-continue-distrust-media-perceive-bias.aspx</a:t>
            </a:r>
            <a:endParaRPr lang="en-US" dirty="0"/>
          </a:p>
          <a:p>
            <a:pPr fontAlgn="base"/>
            <a:r>
              <a:rPr lang="en-US" dirty="0"/>
              <a:t>Americans Regain Some Confidence in Newspapers, TV News</a:t>
            </a:r>
          </a:p>
          <a:p>
            <a:pPr fontAlgn="base"/>
            <a:r>
              <a:rPr lang="en-US" u="sng" dirty="0">
                <a:hlinkClick r:id="rId6"/>
              </a:rPr>
              <a:t>http://</a:t>
            </a:r>
            <a:r>
              <a:rPr lang="en-US" u="sng" dirty="0" smtClean="0">
                <a:hlinkClick r:id="rId6"/>
              </a:rPr>
              <a:t>www.gallup.com/poll/148250/Americans-Regain-Confidence-Newspapers-News.aspx?utm_source=position2&amp;utm_medium=related&amp;utm_campaign=tiles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73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Matters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To Inform is to Influence</a:t>
            </a:r>
          </a:p>
          <a:p>
            <a:pPr fontAlgn="base"/>
            <a:r>
              <a:rPr lang="en-US" u="sng" dirty="0">
                <a:hlinkClick r:id="rId2"/>
              </a:rPr>
              <a:t>http://toinformistoinfluence.com/2015/05/04/media-bias</a:t>
            </a:r>
            <a:r>
              <a:rPr lang="en-US" u="sng" dirty="0" smtClean="0">
                <a:hlinkClick r:id="rId2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674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discussion forum this week</a:t>
            </a:r>
          </a:p>
          <a:p>
            <a:r>
              <a:rPr lang="en-US" dirty="0" smtClean="0"/>
              <a:t>Extra Credit: 10 </a:t>
            </a:r>
            <a:r>
              <a:rPr lang="en-US" dirty="0" smtClean="0"/>
              <a:t>points</a:t>
            </a:r>
          </a:p>
          <a:p>
            <a:r>
              <a:rPr lang="en-US" dirty="0" smtClean="0"/>
              <a:t>Work on Media Analysis #1</a:t>
            </a:r>
          </a:p>
        </p:txBody>
      </p:sp>
    </p:spTree>
    <p:extLst>
      <p:ext uri="{BB962C8B-B14F-4D97-AF65-F5344CB8AC3E}">
        <p14:creationId xmlns:p14="http://schemas.microsoft.com/office/powerpoint/2010/main" val="248552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Author Intent, Reliability, and Credibility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56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Intent, Reliability, and Credibility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Define……..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82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Media vs. Scholarly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Popular Media</a:t>
            </a:r>
          </a:p>
          <a:p>
            <a:r>
              <a:rPr lang="en-US" dirty="0" smtClean="0"/>
              <a:t>Examples of Scholarly Media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957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Popular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fontAlgn="base"/>
            <a:r>
              <a:rPr lang="en-US" dirty="0"/>
              <a:t>Exploring Political Bias with the </a:t>
            </a:r>
            <a:r>
              <a:rPr lang="en-US" dirty="0" err="1"/>
              <a:t>Bitly</a:t>
            </a:r>
            <a:r>
              <a:rPr lang="en-US" dirty="0"/>
              <a:t> Media Map</a:t>
            </a:r>
          </a:p>
          <a:p>
            <a:pPr fontAlgn="base"/>
            <a:r>
              <a:rPr lang="en-US" u="sng" dirty="0">
                <a:hlinkClick r:id="rId2"/>
              </a:rPr>
              <a:t>https://datascience.berkeley.edu/data-media-map-bitly/</a:t>
            </a:r>
            <a:endParaRPr lang="en-US" dirty="0"/>
          </a:p>
          <a:p>
            <a:pPr fontAlgn="base"/>
            <a:r>
              <a:rPr lang="en-US" dirty="0"/>
              <a:t>The Media Map: Who’s Reading What and Where</a:t>
            </a:r>
          </a:p>
          <a:p>
            <a:pPr fontAlgn="base"/>
            <a:r>
              <a:rPr lang="en-US" u="sng" dirty="0">
                <a:hlinkClick r:id="rId3"/>
              </a:rPr>
              <a:t>http://www.forbes.com/special-report/2012/media-map.html</a:t>
            </a:r>
            <a:endParaRPr lang="en-US" dirty="0"/>
          </a:p>
          <a:p>
            <a:pPr fontAlgn="base"/>
            <a:r>
              <a:rPr lang="en-US" dirty="0"/>
              <a:t>Author: The Interactive Media Map: America’s Most Influential News Outlets</a:t>
            </a:r>
          </a:p>
          <a:p>
            <a:pPr fontAlgn="base"/>
            <a:r>
              <a:rPr lang="en-US" u="sng" dirty="0">
                <a:hlinkClick r:id="rId4"/>
              </a:rPr>
              <a:t>http://www.forbes.com/sites/jonbruner/2012/03/22/forbes-interactive-media-map</a:t>
            </a:r>
            <a:r>
              <a:rPr lang="en-US" u="sng" dirty="0" smtClean="0">
                <a:hlinkClick r:id="rId4"/>
              </a:rPr>
              <a:t>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56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Scholarly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A Measure of Media Bias</a:t>
            </a:r>
          </a:p>
          <a:p>
            <a:pPr fontAlgn="base"/>
            <a:r>
              <a:rPr lang="en-US" u="sng" dirty="0">
                <a:hlinkClick r:id="rId2"/>
              </a:rPr>
              <a:t>http://www.sscnet.ucla.edu/polisci/faculty/groseclose/Media.Bias.8.htm</a:t>
            </a:r>
            <a:endParaRPr lang="en-US" dirty="0"/>
          </a:p>
          <a:p>
            <a:pPr fontAlgn="base"/>
            <a:r>
              <a:rPr lang="en-US" dirty="0"/>
              <a:t>The problems with the Groseclose/</a:t>
            </a:r>
            <a:r>
              <a:rPr lang="en-US" dirty="0" err="1"/>
              <a:t>Milyo</a:t>
            </a:r>
            <a:r>
              <a:rPr lang="en-US" dirty="0"/>
              <a:t> study of media bias</a:t>
            </a:r>
          </a:p>
          <a:p>
            <a:pPr fontAlgn="base"/>
            <a:r>
              <a:rPr lang="en-US" u="sng" dirty="0">
                <a:hlinkClick r:id="rId3"/>
              </a:rPr>
              <a:t>http://</a:t>
            </a:r>
            <a:r>
              <a:rPr lang="en-US" u="sng" dirty="0" smtClean="0">
                <a:hlinkClick r:id="rId3"/>
              </a:rPr>
              <a:t>www.brendan-nyhan.com/blog/2005/12/the_problems_wi.html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37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Determining Author’s Intent and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did the author write it and for who?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64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Intent and Audience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dirty="0"/>
              <a:t>Left Turn: How Liberal Media Bias Distorts the American Mind</a:t>
            </a:r>
          </a:p>
          <a:p>
            <a:pPr fontAlgn="base"/>
            <a:r>
              <a:rPr lang="en-US" u="sng" dirty="0">
                <a:hlinkClick r:id="rId2"/>
              </a:rPr>
              <a:t>http://www.amazon.com/Left-Turn-Liberal-Distorts-American/dp/1250002761</a:t>
            </a:r>
            <a:endParaRPr lang="en-US" dirty="0"/>
          </a:p>
          <a:p>
            <a:pPr fontAlgn="base"/>
            <a:r>
              <a:rPr lang="en-US" dirty="0"/>
              <a:t>Tim Groseclose</a:t>
            </a:r>
          </a:p>
          <a:p>
            <a:pPr fontAlgn="base"/>
            <a:r>
              <a:rPr lang="en-US" u="sng" dirty="0">
                <a:hlinkClick r:id="rId3"/>
              </a:rPr>
              <a:t>http://timgroseclose.wpengine.com/biography/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75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Credibility and Reliability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a source credible (believable)?</a:t>
            </a:r>
          </a:p>
          <a:p>
            <a:r>
              <a:rPr lang="en-US" dirty="0" smtClean="0"/>
              <a:t>What makes a source reliable?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79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163</TotalTime>
  <Words>270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Agenda-February 29, 2016</vt:lpstr>
      <vt:lpstr>Author Intent, Reliability, and Credibility</vt:lpstr>
      <vt:lpstr>Intent, Reliability, and Credibility</vt:lpstr>
      <vt:lpstr>Popular Media vs. Scholarly Media</vt:lpstr>
      <vt:lpstr>Popular Media</vt:lpstr>
      <vt:lpstr>Scholarly Media</vt:lpstr>
      <vt:lpstr>Determining Author’s Intent and Audience</vt:lpstr>
      <vt:lpstr>Author Intent and Audience</vt:lpstr>
      <vt:lpstr>Credibility and Reliability</vt:lpstr>
      <vt:lpstr>Credibility and Reliability</vt:lpstr>
      <vt:lpstr>Presentation Matters</vt:lpstr>
      <vt:lpstr>What’s Next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Administrator</dc:creator>
  <cp:lastModifiedBy>Administrator</cp:lastModifiedBy>
  <cp:revision>6</cp:revision>
  <dcterms:created xsi:type="dcterms:W3CDTF">2016-02-29T22:18:57Z</dcterms:created>
  <dcterms:modified xsi:type="dcterms:W3CDTF">2016-03-01T01:08:35Z</dcterms:modified>
</cp:coreProperties>
</file>