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2" r:id="rId4"/>
    <p:sldId id="258" r:id="rId5"/>
    <p:sldId id="259" r:id="rId6"/>
    <p:sldId id="260"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253"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437D683-F9C6-460C-BB08-6D05B30C1F0B}" type="datetimeFigureOut">
              <a:rPr lang="en-US" smtClean="0"/>
              <a:t>2/26/2016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CADD9C-FA64-483C-BA23-A94C964CE8CA}" type="slidenum">
              <a:rPr lang="en-US" smtClean="0"/>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37D683-F9C6-460C-BB08-6D05B30C1F0B}" type="datetimeFigureOut">
              <a:rPr lang="en-US" smtClean="0"/>
              <a:t>2/26/2016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CADD9C-FA64-483C-BA23-A94C964CE8CA}"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37D683-F9C6-460C-BB08-6D05B30C1F0B}" type="datetimeFigureOut">
              <a:rPr lang="en-US" smtClean="0"/>
              <a:t>2/26/2016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CADD9C-FA64-483C-BA23-A94C964CE8CA}"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437D683-F9C6-460C-BB08-6D05B30C1F0B}" type="datetimeFigureOut">
              <a:rPr lang="en-US" smtClean="0"/>
              <a:t>2/26/2016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CADD9C-FA64-483C-BA23-A94C964CE8CA}"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37D683-F9C6-460C-BB08-6D05B30C1F0B}" type="datetimeFigureOut">
              <a:rPr lang="en-US" smtClean="0"/>
              <a:t>2/26/2016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CADD9C-FA64-483C-BA23-A94C964CE8CA}"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9437D683-F9C6-460C-BB08-6D05B30C1F0B}" type="datetimeFigureOut">
              <a:rPr lang="en-US" smtClean="0"/>
              <a:t>2/26/2016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CADD9C-FA64-483C-BA23-A94C964CE8CA}"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437D683-F9C6-460C-BB08-6D05B30C1F0B}" type="datetimeFigureOut">
              <a:rPr lang="en-US" smtClean="0"/>
              <a:t>2/26/2016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CADD9C-FA64-483C-BA23-A94C964CE8CA}"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437D683-F9C6-460C-BB08-6D05B30C1F0B}" type="datetimeFigureOut">
              <a:rPr lang="en-US" smtClean="0"/>
              <a:t>2/26/2016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CADD9C-FA64-483C-BA23-A94C964CE8CA}"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37D683-F9C6-460C-BB08-6D05B30C1F0B}" type="datetimeFigureOut">
              <a:rPr lang="en-US" smtClean="0"/>
              <a:t>2/26/2016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CADD9C-FA64-483C-BA23-A94C964CE8CA}"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37D683-F9C6-460C-BB08-6D05B30C1F0B}" type="datetimeFigureOut">
              <a:rPr lang="en-US" smtClean="0"/>
              <a:t>2/26/2016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CADD9C-FA64-483C-BA23-A94C964CE8CA}"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37D683-F9C6-460C-BB08-6D05B30C1F0B}" type="datetimeFigureOut">
              <a:rPr lang="en-US" smtClean="0"/>
              <a:t>2/26/2016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CADD9C-FA64-483C-BA23-A94C964CE8CA}" type="slidenum">
              <a:rPr lang="en-US" smtClean="0"/>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9437D683-F9C6-460C-BB08-6D05B30C1F0B}" type="datetimeFigureOut">
              <a:rPr lang="en-US" smtClean="0"/>
              <a:t>2/26/2016</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5ACADD9C-FA64-483C-BA23-A94C964CE8C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owll.massey.ac.nz/academic-writing/writing-concisely.php" TargetMode="External"/><Relationship Id="rId2" Type="http://schemas.openxmlformats.org/officeDocument/2006/relationships/hyperlink" Target="http://owll.massey.ac.nz/academic-writing/writing-objectively.php" TargetMode="External"/><Relationship Id="rId1" Type="http://schemas.openxmlformats.org/officeDocument/2006/relationships/slideLayout" Target="../slideLayouts/slideLayout2.xml"/><Relationship Id="rId4" Type="http://schemas.openxmlformats.org/officeDocument/2006/relationships/hyperlink" Target="http://owll.massey.ac.nz/academic-writing/1st-vs-3rd-person.php"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2" name="Title 1"/>
          <p:cNvSpPr>
            <a:spLocks noGrp="1"/>
          </p:cNvSpPr>
          <p:nvPr>
            <p:ph type="ctrTitle"/>
          </p:nvPr>
        </p:nvSpPr>
        <p:spPr/>
        <p:txBody>
          <a:bodyPr/>
          <a:lstStyle/>
          <a:p>
            <a:r>
              <a:rPr lang="en-US" dirty="0" smtClean="0"/>
              <a:t>Academic Writing</a:t>
            </a:r>
            <a:endParaRPr lang="en-US" dirty="0"/>
          </a:p>
        </p:txBody>
      </p:sp>
    </p:spTree>
    <p:extLst>
      <p:ext uri="{BB962C8B-B14F-4D97-AF65-F5344CB8AC3E}">
        <p14:creationId xmlns:p14="http://schemas.microsoft.com/office/powerpoint/2010/main" val="8784626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it has?</a:t>
            </a:r>
            <a:endParaRPr lang="en-US" dirty="0"/>
          </a:p>
        </p:txBody>
      </p:sp>
      <p:sp>
        <p:nvSpPr>
          <p:cNvPr id="3" name="Content Placeholder 2"/>
          <p:cNvSpPr>
            <a:spLocks noGrp="1"/>
          </p:cNvSpPr>
          <p:nvPr>
            <p:ph sz="quarter" idx="13"/>
          </p:nvPr>
        </p:nvSpPr>
        <p:spPr/>
        <p:txBody>
          <a:bodyPr>
            <a:normAutofit lnSpcReduction="10000"/>
          </a:bodyPr>
          <a:lstStyle/>
          <a:p>
            <a:r>
              <a:rPr lang="en-US" dirty="0" smtClean="0"/>
              <a:t>Proper grammar, spelling, punctuation, and mechanics.</a:t>
            </a:r>
          </a:p>
          <a:p>
            <a:r>
              <a:rPr lang="en-US" dirty="0" smtClean="0"/>
              <a:t>Numbers one through ninety-nine spelled out. </a:t>
            </a:r>
          </a:p>
          <a:p>
            <a:r>
              <a:rPr lang="en-US" dirty="0" smtClean="0"/>
              <a:t>Academic vocabulary used in context.</a:t>
            </a:r>
          </a:p>
          <a:p>
            <a:r>
              <a:rPr lang="en-US" dirty="0" smtClean="0"/>
              <a:t>Use of evidence to support claims </a:t>
            </a:r>
          </a:p>
          <a:p>
            <a:r>
              <a:rPr lang="en-US" dirty="0" smtClean="0"/>
              <a:t>Formal Language and Voice</a:t>
            </a:r>
          </a:p>
          <a:p>
            <a:pPr lvl="1"/>
            <a:r>
              <a:rPr lang="en-US" dirty="0" smtClean="0"/>
              <a:t>Formal language means that you use only proper English</a:t>
            </a:r>
          </a:p>
          <a:p>
            <a:r>
              <a:rPr lang="en-US" dirty="0" smtClean="0"/>
              <a:t>Organization</a:t>
            </a:r>
          </a:p>
          <a:p>
            <a:endParaRPr lang="en-US" dirty="0"/>
          </a:p>
        </p:txBody>
      </p:sp>
    </p:spTree>
    <p:extLst>
      <p:ext uri="{BB962C8B-B14F-4D97-AF65-F5344CB8AC3E}">
        <p14:creationId xmlns:p14="http://schemas.microsoft.com/office/powerpoint/2010/main" val="13860482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Voice</a:t>
            </a:r>
            <a:endParaRPr lang="en-US" dirty="0"/>
          </a:p>
        </p:txBody>
      </p:sp>
      <p:sp>
        <p:nvSpPr>
          <p:cNvPr id="3" name="Content Placeholder 2"/>
          <p:cNvSpPr>
            <a:spLocks noGrp="1"/>
          </p:cNvSpPr>
          <p:nvPr>
            <p:ph sz="quarter" idx="13"/>
          </p:nvPr>
        </p:nvSpPr>
        <p:spPr/>
        <p:txBody>
          <a:bodyPr>
            <a:normAutofit lnSpcReduction="10000"/>
          </a:bodyPr>
          <a:lstStyle/>
          <a:p>
            <a:r>
              <a:rPr lang="en-US" dirty="0"/>
              <a:t>Traditional academic writing discourages the use of first or second person (‘I’, ‘we’, ‘you’, etc.). This is because it does not sound </a:t>
            </a:r>
            <a:r>
              <a:rPr lang="en-US" u="sng" dirty="0">
                <a:hlinkClick r:id="rId2"/>
              </a:rPr>
              <a:t>objective</a:t>
            </a:r>
            <a:r>
              <a:rPr lang="en-US" dirty="0"/>
              <a:t>. Instead, it sounds as though you have only a very limited, personal view of the issue you are discussing, rather than a view of the broader picture. First and second person pronouns can also make your work less </a:t>
            </a:r>
            <a:r>
              <a:rPr lang="en-US" u="sng" dirty="0">
                <a:hlinkClick r:id="rId3"/>
              </a:rPr>
              <a:t>concise</a:t>
            </a:r>
            <a:r>
              <a:rPr lang="en-US" dirty="0" smtClean="0"/>
              <a:t>.</a:t>
            </a:r>
          </a:p>
          <a:p>
            <a:r>
              <a:rPr lang="en-US" dirty="0" smtClean="0">
                <a:hlinkClick r:id="rId4"/>
              </a:rPr>
              <a:t>http://owll.massey.ac.nz/academic-writing/1st-vs-3rd-person.php</a:t>
            </a:r>
            <a:r>
              <a:rPr lang="en-US" dirty="0" smtClean="0"/>
              <a:t> </a:t>
            </a:r>
            <a:endParaRPr lang="en-US" dirty="0"/>
          </a:p>
          <a:p>
            <a:endParaRPr lang="en-US" dirty="0"/>
          </a:p>
        </p:txBody>
      </p:sp>
    </p:spTree>
    <p:extLst>
      <p:ext uri="{BB962C8B-B14F-4D97-AF65-F5344CB8AC3E}">
        <p14:creationId xmlns:p14="http://schemas.microsoft.com/office/powerpoint/2010/main" val="34968715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it does not have?</a:t>
            </a:r>
            <a:endParaRPr lang="en-US" dirty="0"/>
          </a:p>
        </p:txBody>
      </p:sp>
      <p:sp>
        <p:nvSpPr>
          <p:cNvPr id="3" name="Content Placeholder 2"/>
          <p:cNvSpPr>
            <a:spLocks noGrp="1"/>
          </p:cNvSpPr>
          <p:nvPr>
            <p:ph sz="quarter" idx="13"/>
          </p:nvPr>
        </p:nvSpPr>
        <p:spPr/>
        <p:txBody>
          <a:bodyPr>
            <a:normAutofit fontScale="85000" lnSpcReduction="20000"/>
          </a:bodyPr>
          <a:lstStyle/>
          <a:p>
            <a:r>
              <a:rPr lang="en-US" dirty="0" smtClean="0"/>
              <a:t>References to the 1</a:t>
            </a:r>
            <a:r>
              <a:rPr lang="en-US" baseline="30000" dirty="0" smtClean="0"/>
              <a:t>st</a:t>
            </a:r>
            <a:r>
              <a:rPr lang="en-US" dirty="0" smtClean="0"/>
              <a:t> or 2</a:t>
            </a:r>
            <a:r>
              <a:rPr lang="en-US" baseline="30000" dirty="0" smtClean="0"/>
              <a:t>nd</a:t>
            </a:r>
            <a:r>
              <a:rPr lang="en-US" dirty="0" smtClean="0"/>
              <a:t> person, except in quotations.</a:t>
            </a:r>
          </a:p>
          <a:p>
            <a:r>
              <a:rPr lang="en-US" dirty="0" smtClean="0"/>
              <a:t>Contractions (don’t, can’t, let’s).</a:t>
            </a:r>
          </a:p>
          <a:p>
            <a:r>
              <a:rPr lang="en-US" dirty="0" smtClean="0"/>
              <a:t>Multiple adjectives</a:t>
            </a:r>
          </a:p>
          <a:p>
            <a:r>
              <a:rPr lang="en-US" dirty="0" smtClean="0"/>
              <a:t>Random thoughts that do not apply to the topic</a:t>
            </a:r>
          </a:p>
          <a:p>
            <a:r>
              <a:rPr lang="en-US" dirty="0" smtClean="0"/>
              <a:t>Questions of any sort</a:t>
            </a:r>
          </a:p>
          <a:p>
            <a:r>
              <a:rPr lang="en-US" dirty="0" smtClean="0"/>
              <a:t>Spelling, grammar, punctuation, or mechanics mistakes</a:t>
            </a:r>
          </a:p>
          <a:p>
            <a:r>
              <a:rPr lang="en-US" dirty="0" smtClean="0"/>
              <a:t>Vague references</a:t>
            </a:r>
          </a:p>
          <a:p>
            <a:r>
              <a:rPr lang="en-US" dirty="0" smtClean="0"/>
              <a:t>Opinion without evidence to support it</a:t>
            </a:r>
          </a:p>
          <a:p>
            <a:r>
              <a:rPr lang="en-US" dirty="0" smtClean="0"/>
              <a:t>Random academic vocabulary, used out of context</a:t>
            </a:r>
          </a:p>
          <a:p>
            <a:endParaRPr lang="en-US" dirty="0"/>
          </a:p>
        </p:txBody>
      </p:sp>
    </p:spTree>
    <p:extLst>
      <p:ext uri="{BB962C8B-B14F-4D97-AF65-F5344CB8AC3E}">
        <p14:creationId xmlns:p14="http://schemas.microsoft.com/office/powerpoint/2010/main" val="2967435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5334000"/>
            <a:ext cx="6512511" cy="1143000"/>
          </a:xfrm>
        </p:spPr>
        <p:txBody>
          <a:bodyPr/>
          <a:lstStyle/>
          <a:p>
            <a:r>
              <a:rPr lang="en-US" dirty="0" smtClean="0"/>
              <a:t>What does this look like?</a:t>
            </a:r>
            <a:endParaRPr lang="en-US" dirty="0"/>
          </a:p>
        </p:txBody>
      </p:sp>
      <p:sp>
        <p:nvSpPr>
          <p:cNvPr id="3" name="Content Placeholder 2"/>
          <p:cNvSpPr>
            <a:spLocks noGrp="1"/>
          </p:cNvSpPr>
          <p:nvPr>
            <p:ph sz="quarter" idx="13"/>
          </p:nvPr>
        </p:nvSpPr>
        <p:spPr>
          <a:xfrm>
            <a:off x="762000" y="228600"/>
            <a:ext cx="7543800" cy="4297680"/>
          </a:xfrm>
        </p:spPr>
        <p:txBody>
          <a:bodyPr>
            <a:noAutofit/>
          </a:bodyPr>
          <a:lstStyle/>
          <a:p>
            <a:r>
              <a:rPr lang="en-US" sz="1400" dirty="0"/>
              <a:t>	</a:t>
            </a:r>
            <a:r>
              <a:rPr lang="en-US" sz="2000" dirty="0"/>
              <a:t>Most industrialized nations </a:t>
            </a:r>
            <a:r>
              <a:rPr lang="en-US" sz="2000" dirty="0" smtClean="0"/>
              <a:t>have several policy commonalities</a:t>
            </a:r>
            <a:r>
              <a:rPr lang="en-US" sz="2000" dirty="0"/>
              <a:t>:</a:t>
            </a:r>
            <a:r>
              <a:rPr lang="en-US" sz="2000" dirty="0" smtClean="0"/>
              <a:t> </a:t>
            </a:r>
            <a:r>
              <a:rPr lang="en-US" sz="2000" dirty="0"/>
              <a:t>a stable economic system, a centralized government, and an education system.  While </a:t>
            </a:r>
            <a:r>
              <a:rPr lang="en-US" sz="2000" dirty="0" smtClean="0"/>
              <a:t>each system can be </a:t>
            </a:r>
            <a:r>
              <a:rPr lang="en-US" sz="2000" dirty="0"/>
              <a:t>compared </a:t>
            </a:r>
            <a:r>
              <a:rPr lang="en-US" sz="2000" dirty="0" smtClean="0"/>
              <a:t>regarding </a:t>
            </a:r>
            <a:r>
              <a:rPr lang="en-US" sz="2000" dirty="0"/>
              <a:t>their public </a:t>
            </a:r>
            <a:r>
              <a:rPr lang="en-US" sz="2000" dirty="0" smtClean="0"/>
              <a:t>policy, </a:t>
            </a:r>
            <a:r>
              <a:rPr lang="en-US" sz="2000" dirty="0"/>
              <a:t>education </a:t>
            </a:r>
            <a:r>
              <a:rPr lang="en-US" sz="2000" dirty="0" smtClean="0"/>
              <a:t>holds </a:t>
            </a:r>
            <a:r>
              <a:rPr lang="en-US" sz="2000" dirty="0"/>
              <a:t>the most </a:t>
            </a:r>
            <a:r>
              <a:rPr lang="en-US" sz="2000" dirty="0" smtClean="0"/>
              <a:t>irregularities </a:t>
            </a:r>
            <a:r>
              <a:rPr lang="en-US" sz="2000" dirty="0"/>
              <a:t>in regards to funding, equity of access, policy and structure that make </a:t>
            </a:r>
            <a:r>
              <a:rPr lang="en-US" sz="2000" dirty="0" smtClean="0"/>
              <a:t>the </a:t>
            </a:r>
            <a:r>
              <a:rPr lang="en-US" sz="2000" dirty="0"/>
              <a:t>results of the </a:t>
            </a:r>
            <a:r>
              <a:rPr lang="en-US" sz="2000" dirty="0" err="1"/>
              <a:t>Programme</a:t>
            </a:r>
            <a:r>
              <a:rPr lang="en-US" sz="2000" dirty="0"/>
              <a:t> for International Student Assessment </a:t>
            </a:r>
            <a:r>
              <a:rPr lang="en-US" sz="2000" dirty="0" smtClean="0"/>
              <a:t>study (PISA</a:t>
            </a:r>
            <a:r>
              <a:rPr lang="en-US" sz="2000" dirty="0"/>
              <a:t>) </a:t>
            </a:r>
            <a:r>
              <a:rPr lang="en-US" sz="2000" dirty="0" smtClean="0"/>
              <a:t>fluctuate </a:t>
            </a:r>
            <a:r>
              <a:rPr lang="en-US" sz="2000" dirty="0"/>
              <a:t>from country to country.  </a:t>
            </a:r>
            <a:r>
              <a:rPr lang="en-US" sz="2000" dirty="0" smtClean="0"/>
              <a:t>For example, both </a:t>
            </a:r>
            <a:r>
              <a:rPr lang="en-US" sz="2000" dirty="0"/>
              <a:t>Finland and the United States have </a:t>
            </a:r>
            <a:r>
              <a:rPr lang="en-US" sz="2000" dirty="0" smtClean="0"/>
              <a:t>had drastically </a:t>
            </a:r>
            <a:r>
              <a:rPr lang="en-US" sz="2000" dirty="0"/>
              <a:t>different </a:t>
            </a:r>
            <a:r>
              <a:rPr lang="en-US" sz="2000" dirty="0" smtClean="0"/>
              <a:t>results from PISA. The </a:t>
            </a:r>
            <a:r>
              <a:rPr lang="en-US" sz="2000" dirty="0"/>
              <a:t>United States spends nearly twice the amount per student per year as its Finnish counter </a:t>
            </a:r>
            <a:r>
              <a:rPr lang="en-US" sz="2000" dirty="0" smtClean="0"/>
              <a:t>parts, </a:t>
            </a:r>
            <a:r>
              <a:rPr lang="en-US" sz="2000" dirty="0"/>
              <a:t>and yet </a:t>
            </a:r>
            <a:r>
              <a:rPr lang="en-US" sz="2000" dirty="0" smtClean="0"/>
              <a:t>their scores are at </a:t>
            </a:r>
            <a:r>
              <a:rPr lang="en-US" sz="2000" dirty="0"/>
              <a:t>or below </a:t>
            </a:r>
            <a:r>
              <a:rPr lang="en-US" sz="2000" dirty="0" smtClean="0"/>
              <a:t>the world average for </a:t>
            </a:r>
            <a:r>
              <a:rPr lang="en-US" sz="2000" dirty="0"/>
              <a:t>both the mathematics and science tests, while Finland scores in the top three for mathematics, science and reading.  </a:t>
            </a:r>
            <a:r>
              <a:rPr lang="en-US" sz="2000" dirty="0" smtClean="0">
                <a:solidFill>
                  <a:srgbClr val="FF0000"/>
                </a:solidFill>
              </a:rPr>
              <a:t>The explanation </a:t>
            </a:r>
            <a:r>
              <a:rPr lang="en-US" sz="2000" dirty="0">
                <a:solidFill>
                  <a:srgbClr val="FF0000"/>
                </a:solidFill>
              </a:rPr>
              <a:t>for the discrepancies in the test scores </a:t>
            </a:r>
            <a:r>
              <a:rPr lang="en-US" sz="2000" dirty="0" smtClean="0">
                <a:solidFill>
                  <a:srgbClr val="FF0000"/>
                </a:solidFill>
              </a:rPr>
              <a:t>are based </a:t>
            </a:r>
            <a:r>
              <a:rPr lang="en-US" sz="2000" dirty="0">
                <a:solidFill>
                  <a:srgbClr val="FF0000"/>
                </a:solidFill>
              </a:rPr>
              <a:t>o</a:t>
            </a:r>
            <a:r>
              <a:rPr lang="en-US" sz="2000" dirty="0" smtClean="0">
                <a:solidFill>
                  <a:srgbClr val="FF0000"/>
                </a:solidFill>
              </a:rPr>
              <a:t>n the public policies </a:t>
            </a:r>
            <a:r>
              <a:rPr lang="en-US" sz="2000" dirty="0">
                <a:solidFill>
                  <a:srgbClr val="FF0000"/>
                </a:solidFill>
              </a:rPr>
              <a:t>and cultural differences in the two nations.  </a:t>
            </a:r>
          </a:p>
        </p:txBody>
      </p:sp>
    </p:spTree>
    <p:extLst>
      <p:ext uri="{BB962C8B-B14F-4D97-AF65-F5344CB8AC3E}">
        <p14:creationId xmlns:p14="http://schemas.microsoft.com/office/powerpoint/2010/main" val="1536095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5029200"/>
            <a:ext cx="6512511" cy="1143000"/>
          </a:xfrm>
        </p:spPr>
        <p:txBody>
          <a:bodyPr/>
          <a:lstStyle/>
          <a:p>
            <a:r>
              <a:rPr lang="en-US" dirty="0" smtClean="0"/>
              <a:t>What does this NOT look like?</a:t>
            </a:r>
            <a:endParaRPr lang="en-US" dirty="0"/>
          </a:p>
        </p:txBody>
      </p:sp>
      <p:sp>
        <p:nvSpPr>
          <p:cNvPr id="3" name="Content Placeholder 2"/>
          <p:cNvSpPr>
            <a:spLocks noGrp="1"/>
          </p:cNvSpPr>
          <p:nvPr>
            <p:ph sz="quarter" idx="13"/>
          </p:nvPr>
        </p:nvSpPr>
        <p:spPr>
          <a:xfrm>
            <a:off x="1143000" y="731520"/>
            <a:ext cx="7315200" cy="4297680"/>
          </a:xfrm>
        </p:spPr>
        <p:txBody>
          <a:bodyPr>
            <a:normAutofit fontScale="92500"/>
          </a:bodyPr>
          <a:lstStyle/>
          <a:p>
            <a:r>
              <a:rPr lang="en-US" dirty="0"/>
              <a:t>As my story is an august tale of fathers and sons, real and imagined, the biography here will fitfully attend to the putative traces in </a:t>
            </a:r>
            <a:r>
              <a:rPr lang="en-US" dirty="0" err="1"/>
              <a:t>Manet’s</a:t>
            </a:r>
            <a:r>
              <a:rPr lang="en-US" dirty="0"/>
              <a:t> work of “les </a:t>
            </a:r>
            <a:r>
              <a:rPr lang="en-US" dirty="0" err="1"/>
              <a:t>noms</a:t>
            </a:r>
            <a:r>
              <a:rPr lang="en-US" dirty="0"/>
              <a:t> du </a:t>
            </a:r>
            <a:r>
              <a:rPr lang="en-US" dirty="0" err="1"/>
              <a:t>père</a:t>
            </a:r>
            <a:r>
              <a:rPr lang="en-US" dirty="0"/>
              <a:t>,” a Lacanian romance of the errant paternal phallus (”Les Non-dupes </a:t>
            </a:r>
            <a:r>
              <a:rPr lang="en-US" dirty="0" err="1"/>
              <a:t>errent</a:t>
            </a:r>
            <a:r>
              <a:rPr lang="en-US" dirty="0"/>
              <a:t>”), a revised Freudian novella of the inferential dynamic of paternity which annihilates (and hence enculturates) through the deferred introduction of the third term of insemination the phenomenologically irreducible dyad of the mother and child</a:t>
            </a:r>
            <a:r>
              <a:rPr lang="en-US" dirty="0" smtClean="0"/>
              <a:t>.</a:t>
            </a:r>
          </a:p>
          <a:p>
            <a:r>
              <a:rPr lang="en-US" dirty="0" smtClean="0"/>
              <a:t>In this essay I am going </a:t>
            </a:r>
            <a:r>
              <a:rPr lang="en-US" dirty="0" smtClean="0"/>
              <a:t>to discuss how students don’t write using academic language. You might ask, what do you mean I don’t use academic language? </a:t>
            </a:r>
            <a:r>
              <a:rPr lang="en-US" dirty="0" smtClean="0"/>
              <a:t>I am going to tell you.</a:t>
            </a:r>
            <a:endParaRPr lang="en-US" dirty="0"/>
          </a:p>
        </p:txBody>
      </p:sp>
    </p:spTree>
    <p:extLst>
      <p:ext uri="{BB962C8B-B14F-4D97-AF65-F5344CB8AC3E}">
        <p14:creationId xmlns:p14="http://schemas.microsoft.com/office/powerpoint/2010/main" val="4112367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p:txBody>
          <a:bodyPr/>
          <a:lstStyle/>
          <a:p>
            <a:endParaRPr lang="en-US"/>
          </a:p>
        </p:txBody>
      </p:sp>
      <p:sp>
        <p:nvSpPr>
          <p:cNvPr id="2" name="Title 1"/>
          <p:cNvSpPr>
            <a:spLocks noGrp="1"/>
          </p:cNvSpPr>
          <p:nvPr>
            <p:ph type="ctrTitle"/>
          </p:nvPr>
        </p:nvSpPr>
        <p:spPr/>
        <p:txBody>
          <a:bodyPr/>
          <a:lstStyle/>
          <a:p>
            <a:r>
              <a:rPr lang="en-US" dirty="0" smtClean="0"/>
              <a:t>Questions?????</a:t>
            </a:r>
            <a:endParaRPr lang="en-US" dirty="0"/>
          </a:p>
        </p:txBody>
      </p:sp>
    </p:spTree>
    <p:extLst>
      <p:ext uri="{BB962C8B-B14F-4D97-AF65-F5344CB8AC3E}">
        <p14:creationId xmlns:p14="http://schemas.microsoft.com/office/powerpoint/2010/main" val="3426205749"/>
      </p:ext>
    </p:extLst>
  </p:cSld>
  <p:clrMapOvr>
    <a:masterClrMapping/>
  </p:clrMapOvr>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162</TotalTime>
  <Words>332</Words>
  <Application>Microsoft Office PowerPoint</Application>
  <PresentationFormat>On-screen Show (4:3)</PresentationFormat>
  <Paragraphs>28</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Slipstream</vt:lpstr>
      <vt:lpstr>Academic Writing</vt:lpstr>
      <vt:lpstr>What it has?</vt:lpstr>
      <vt:lpstr>Voice</vt:lpstr>
      <vt:lpstr>What it does not have?</vt:lpstr>
      <vt:lpstr>What does this look like?</vt:lpstr>
      <vt:lpstr>What does this NOT look like?</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Academic Writing</dc:title>
  <dc:creator>Administrator</dc:creator>
  <cp:lastModifiedBy>Administrator</cp:lastModifiedBy>
  <cp:revision>9</cp:revision>
  <dcterms:created xsi:type="dcterms:W3CDTF">2016-02-23T20:15:21Z</dcterms:created>
  <dcterms:modified xsi:type="dcterms:W3CDTF">2016-02-26T22:05:28Z</dcterms:modified>
</cp:coreProperties>
</file>