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307" r:id="rId2"/>
  </p:sldIdLst>
  <p:sldSz cx="43891200" cy="32918400"/>
  <p:notesSz cx="6858000" cy="9144000"/>
  <p:embeddedFontLst>
    <p:embeddedFont>
      <p:font typeface="Lato" panose="020F0502020204030203" pitchFamily="34" charset="0"/>
      <p:regular r:id="rId4"/>
      <p:bold r:id="rId5"/>
      <p:italic r:id="rId6"/>
      <p:boldItalic r:id="rId7"/>
    </p:embeddedFont>
    <p:embeddedFont>
      <p:font typeface="MillerBanner Black" panose="02000504090000020003" pitchFamily="2" charset="77"/>
      <p:bold r:id="rId8"/>
    </p:embeddedFont>
    <p:embeddedFont>
      <p:font typeface="Segoe UI Semibold" panose="020B0702040204020203" pitchFamily="34" charset="0"/>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24" userDrawn="1">
          <p15:clr>
            <a:srgbClr val="A4A3A4"/>
          </p15:clr>
        </p15:guide>
        <p15:guide id="3" pos="2411" userDrawn="1">
          <p15:clr>
            <a:srgbClr val="A4A3A4"/>
          </p15:clr>
        </p15:guide>
        <p15:guide id="6" orient="horz" pos="1104" userDrawn="1">
          <p15:clr>
            <a:srgbClr val="A4A3A4"/>
          </p15:clr>
        </p15:guide>
        <p15:guide id="7" pos="4715" userDrawn="1">
          <p15:clr>
            <a:srgbClr val="A4A3A4"/>
          </p15:clr>
        </p15:guide>
        <p15:guide id="8" pos="9365" userDrawn="1">
          <p15:clr>
            <a:srgbClr val="5ACBF0"/>
          </p15:clr>
        </p15:guide>
        <p15:guide id="9" pos="7019" userDrawn="1">
          <p15:clr>
            <a:srgbClr val="A4A3A4"/>
          </p15:clr>
        </p15:guide>
        <p15:guide id="10" pos="11648" userDrawn="1">
          <p15:clr>
            <a:srgbClr val="A4A3A4"/>
          </p15:clr>
        </p15:guide>
        <p15:guide id="11" pos="16149" userDrawn="1">
          <p15:clr>
            <a:srgbClr val="A4A3A4"/>
          </p15:clr>
        </p15:guide>
        <p15:guide id="12" pos="18521" userDrawn="1">
          <p15:clr>
            <a:srgbClr val="A4A3A4"/>
          </p15:clr>
        </p15:guide>
        <p15:guide id="13" pos="20736" userDrawn="1">
          <p15:clr>
            <a:srgbClr val="A4A3A4"/>
          </p15:clr>
        </p15:guide>
        <p15:guide id="14" pos="23061" userDrawn="1">
          <p15:clr>
            <a:srgbClr val="A4A3A4"/>
          </p15:clr>
        </p15:guide>
        <p15:guide id="15" pos="2528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C57"/>
    <a:srgbClr val="0C2B57"/>
    <a:srgbClr val="F75E7F"/>
    <a:srgbClr val="8DC63F"/>
    <a:srgbClr val="E50B2A"/>
    <a:srgbClr val="002D57"/>
    <a:srgbClr val="31092D"/>
    <a:srgbClr val="FBFBFB"/>
    <a:srgbClr val="6B6B6B"/>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25" autoAdjust="0"/>
    <p:restoredTop sz="90319" autoAdjust="0"/>
  </p:normalViewPr>
  <p:slideViewPr>
    <p:cSldViewPr snapToGrid="0" showGuides="1">
      <p:cViewPr>
        <p:scale>
          <a:sx n="39" d="100"/>
          <a:sy n="39" d="100"/>
        </p:scale>
        <p:origin x="-4360" y="-2328"/>
      </p:cViewPr>
      <p:guideLst>
        <p:guide pos="13824"/>
        <p:guide pos="2411"/>
        <p:guide orient="horz" pos="1104"/>
        <p:guide pos="4715"/>
        <p:guide pos="9365"/>
        <p:guide pos="7019"/>
        <p:guide pos="11648"/>
        <p:guide pos="16149"/>
        <p:guide pos="18521"/>
        <p:guide pos="20736"/>
        <p:guide pos="23061"/>
        <p:guide pos="2528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4/7/26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2824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1482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83449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4/7/26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769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4/7/26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08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4/7/26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126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4/7/26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112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4/7/26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3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4/7/26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673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15006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4/7/26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6510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4/7/26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700305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AB948F-58A5-41D8-ACAA-EB44EAF54761}"/>
              </a:ext>
            </a:extLst>
          </p:cNvPr>
          <p:cNvSpPr/>
          <p:nvPr/>
        </p:nvSpPr>
        <p:spPr>
          <a:xfrm>
            <a:off x="13318242" y="5781964"/>
            <a:ext cx="30572958" cy="27136436"/>
          </a:xfrm>
          <a:prstGeom prst="rect">
            <a:avLst/>
          </a:prstGeom>
          <a:solidFill>
            <a:srgbClr val="E1F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Top Corners Rounded 7">
            <a:extLst>
              <a:ext uri="{FF2B5EF4-FFF2-40B4-BE49-F238E27FC236}">
                <a16:creationId xmlns:a16="http://schemas.microsoft.com/office/drawing/2014/main" id="{95979C24-0DBA-47BF-90FE-D8C22C7EC241}"/>
              </a:ext>
            </a:extLst>
          </p:cNvPr>
          <p:cNvSpPr/>
          <p:nvPr/>
        </p:nvSpPr>
        <p:spPr>
          <a:xfrm rot="10800000">
            <a:off x="13313789" y="-2"/>
            <a:ext cx="30522267" cy="12869333"/>
          </a:xfrm>
          <a:prstGeom prst="round2SameRect">
            <a:avLst>
              <a:gd name="adj1" fmla="val 8041"/>
              <a:gd name="adj2" fmla="val 0"/>
            </a:avLst>
          </a:prstGeom>
          <a:solidFill>
            <a:srgbClr val="0C2C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26ADD14E-C199-4760-AEC8-5A122DC933FE}"/>
              </a:ext>
            </a:extLst>
          </p:cNvPr>
          <p:cNvSpPr txBox="1"/>
          <p:nvPr/>
        </p:nvSpPr>
        <p:spPr>
          <a:xfrm>
            <a:off x="14100452" y="-1874932"/>
            <a:ext cx="26565104" cy="12606080"/>
          </a:xfrm>
          <a:prstGeom prst="rect">
            <a:avLst/>
          </a:prstGeom>
          <a:noFill/>
        </p:spPr>
        <p:txBody>
          <a:bodyPr wrap="square" lIns="91440" tIns="45720" rIns="91440" bIns="45720" rtlCol="0" anchor="t">
            <a:spAutoFit/>
          </a:bodyPr>
          <a:lstStyle/>
          <a:p>
            <a:endParaRPr lang="en-US" sz="12267" dirty="0">
              <a:solidFill>
                <a:schemeClr val="bg1"/>
              </a:solidFill>
              <a:latin typeface="MillerBanner Black" panose="02000504090000020003" pitchFamily="50" charset="0"/>
            </a:endParaRPr>
          </a:p>
          <a:p>
            <a:endParaRPr lang="en-US" sz="12250" dirty="0">
              <a:solidFill>
                <a:schemeClr val="bg1"/>
              </a:solidFill>
              <a:latin typeface="Lato"/>
              <a:ea typeface="Lato"/>
              <a:cs typeface="Lato"/>
            </a:endParaRPr>
          </a:p>
          <a:p>
            <a:r>
              <a:rPr lang="en-US" sz="14200" dirty="0">
                <a:solidFill>
                  <a:schemeClr val="bg1"/>
                </a:solidFill>
                <a:latin typeface="Lato"/>
                <a:ea typeface="Lato"/>
                <a:cs typeface="Lato"/>
              </a:rPr>
              <a:t>Problematic </a:t>
            </a:r>
            <a:r>
              <a:rPr lang="en-US" sz="14200" dirty="0">
                <a:solidFill>
                  <a:srgbClr val="F75E7F"/>
                </a:solidFill>
                <a:latin typeface="Lato"/>
                <a:ea typeface="Lato"/>
                <a:cs typeface="Lato"/>
              </a:rPr>
              <a:t>social media use </a:t>
            </a:r>
            <a:r>
              <a:rPr lang="en-US" sz="14200" dirty="0">
                <a:solidFill>
                  <a:schemeClr val="bg1"/>
                </a:solidFill>
                <a:latin typeface="Lato"/>
                <a:ea typeface="Lato"/>
                <a:cs typeface="Lato"/>
              </a:rPr>
              <a:t>led to </a:t>
            </a:r>
            <a:r>
              <a:rPr lang="en-US" sz="14200" dirty="0">
                <a:solidFill>
                  <a:srgbClr val="F75E7F"/>
                </a:solidFill>
                <a:latin typeface="Lato"/>
                <a:ea typeface="Lato"/>
                <a:cs typeface="Lato"/>
              </a:rPr>
              <a:t>greater sleep disturbances</a:t>
            </a:r>
            <a:r>
              <a:rPr lang="en-US" sz="14200" dirty="0">
                <a:solidFill>
                  <a:schemeClr val="bg1"/>
                </a:solidFill>
                <a:latin typeface="Lato"/>
                <a:ea typeface="Lato"/>
                <a:cs typeface="Lato"/>
              </a:rPr>
              <a:t>, which then led to </a:t>
            </a:r>
            <a:r>
              <a:rPr lang="en-US" sz="14200" dirty="0">
                <a:solidFill>
                  <a:srgbClr val="F75E7F"/>
                </a:solidFill>
                <a:latin typeface="Lato"/>
                <a:ea typeface="Lato"/>
                <a:cs typeface="Lato"/>
              </a:rPr>
              <a:t>greater</a:t>
            </a:r>
          </a:p>
          <a:p>
            <a:r>
              <a:rPr lang="en-US" sz="14200" dirty="0">
                <a:solidFill>
                  <a:srgbClr val="F75E7F"/>
                </a:solidFill>
                <a:latin typeface="Lato"/>
                <a:ea typeface="Lato"/>
                <a:cs typeface="Lato"/>
              </a:rPr>
              <a:t>depressive symptoms</a:t>
            </a:r>
            <a:r>
              <a:rPr lang="en-US" sz="14200" dirty="0">
                <a:solidFill>
                  <a:schemeClr val="bg1"/>
                </a:solidFill>
                <a:latin typeface="Lato"/>
                <a:ea typeface="Lato"/>
                <a:cs typeface="Lato"/>
              </a:rPr>
              <a:t>.</a:t>
            </a:r>
          </a:p>
        </p:txBody>
      </p:sp>
      <p:sp>
        <p:nvSpPr>
          <p:cNvPr id="12" name="TextBox 11">
            <a:extLst>
              <a:ext uri="{FF2B5EF4-FFF2-40B4-BE49-F238E27FC236}">
                <a16:creationId xmlns:a16="http://schemas.microsoft.com/office/drawing/2014/main" id="{2AA056F8-BC27-4DCD-B15C-FA94A7DA881D}"/>
              </a:ext>
            </a:extLst>
          </p:cNvPr>
          <p:cNvSpPr txBox="1"/>
          <p:nvPr/>
        </p:nvSpPr>
        <p:spPr>
          <a:xfrm>
            <a:off x="489530" y="4441565"/>
            <a:ext cx="8460509" cy="1015663"/>
          </a:xfrm>
          <a:prstGeom prst="rect">
            <a:avLst/>
          </a:prstGeom>
          <a:noFill/>
        </p:spPr>
        <p:txBody>
          <a:bodyPr wrap="square" lIns="91440" tIns="45720" rIns="91440" bIns="45720" rtlCol="0" anchor="t">
            <a:spAutoFit/>
          </a:bodyPr>
          <a:lstStyle/>
          <a:p>
            <a:r>
              <a:rPr lang="en-US" sz="6000" b="1" dirty="0">
                <a:solidFill>
                  <a:srgbClr val="31092D"/>
                </a:solidFill>
                <a:latin typeface="Arial"/>
                <a:cs typeface="Arial"/>
              </a:rPr>
              <a:t>Background</a:t>
            </a:r>
          </a:p>
        </p:txBody>
      </p:sp>
      <p:sp>
        <p:nvSpPr>
          <p:cNvPr id="13" name="TextBox 12">
            <a:extLst>
              <a:ext uri="{FF2B5EF4-FFF2-40B4-BE49-F238E27FC236}">
                <a16:creationId xmlns:a16="http://schemas.microsoft.com/office/drawing/2014/main" id="{21C98A35-9306-4E6A-8713-5AA6CAD12EE9}"/>
              </a:ext>
            </a:extLst>
          </p:cNvPr>
          <p:cNvSpPr txBox="1"/>
          <p:nvPr/>
        </p:nvSpPr>
        <p:spPr>
          <a:xfrm>
            <a:off x="521482" y="13081511"/>
            <a:ext cx="8460509" cy="1015663"/>
          </a:xfrm>
          <a:prstGeom prst="rect">
            <a:avLst/>
          </a:prstGeom>
          <a:noFill/>
        </p:spPr>
        <p:txBody>
          <a:bodyPr wrap="square" lIns="91440" tIns="45720" rIns="91440" bIns="45720" rtlCol="0" anchor="t">
            <a:spAutoFit/>
          </a:bodyPr>
          <a:lstStyle/>
          <a:p>
            <a:r>
              <a:rPr lang="en-US" sz="6000" b="1" dirty="0">
                <a:solidFill>
                  <a:srgbClr val="31092D"/>
                </a:solidFill>
                <a:latin typeface="Arial"/>
                <a:cs typeface="Arial"/>
              </a:rPr>
              <a:t>Method</a:t>
            </a:r>
          </a:p>
        </p:txBody>
      </p:sp>
      <p:sp>
        <p:nvSpPr>
          <p:cNvPr id="14" name="TextBox 13">
            <a:extLst>
              <a:ext uri="{FF2B5EF4-FFF2-40B4-BE49-F238E27FC236}">
                <a16:creationId xmlns:a16="http://schemas.microsoft.com/office/drawing/2014/main" id="{A2828FA7-16EB-4FE1-987C-0A921A16F162}"/>
              </a:ext>
            </a:extLst>
          </p:cNvPr>
          <p:cNvSpPr txBox="1"/>
          <p:nvPr/>
        </p:nvSpPr>
        <p:spPr>
          <a:xfrm>
            <a:off x="521481" y="21964816"/>
            <a:ext cx="8460509" cy="1015663"/>
          </a:xfrm>
          <a:prstGeom prst="rect">
            <a:avLst/>
          </a:prstGeom>
          <a:noFill/>
        </p:spPr>
        <p:txBody>
          <a:bodyPr wrap="square" lIns="91440" tIns="45720" rIns="91440" bIns="45720" rtlCol="0" anchor="t">
            <a:spAutoFit/>
          </a:bodyPr>
          <a:lstStyle/>
          <a:p>
            <a:r>
              <a:rPr lang="en-US" sz="6000" b="1" dirty="0">
                <a:solidFill>
                  <a:srgbClr val="31092D"/>
                </a:solidFill>
                <a:latin typeface="Arial"/>
                <a:cs typeface="Arial"/>
              </a:rPr>
              <a:t>Results</a:t>
            </a:r>
          </a:p>
        </p:txBody>
      </p:sp>
      <p:sp>
        <p:nvSpPr>
          <p:cNvPr id="16" name="TextBox 15">
            <a:extLst>
              <a:ext uri="{FF2B5EF4-FFF2-40B4-BE49-F238E27FC236}">
                <a16:creationId xmlns:a16="http://schemas.microsoft.com/office/drawing/2014/main" id="{DA8FA433-B487-4C5D-ACDF-5ECBFFDA7486}"/>
              </a:ext>
            </a:extLst>
          </p:cNvPr>
          <p:cNvSpPr txBox="1"/>
          <p:nvPr/>
        </p:nvSpPr>
        <p:spPr>
          <a:xfrm>
            <a:off x="1798460" y="2937692"/>
            <a:ext cx="5120024" cy="646331"/>
          </a:xfrm>
          <a:prstGeom prst="rect">
            <a:avLst/>
          </a:prstGeom>
          <a:noFill/>
        </p:spPr>
        <p:txBody>
          <a:bodyPr wrap="square" rtlCol="0">
            <a:spAutoFit/>
          </a:bodyPr>
          <a:lstStyle/>
          <a:p>
            <a:r>
              <a:rPr lang="en-US" sz="3600" b="1" dirty="0">
                <a:solidFill>
                  <a:schemeClr val="bg1">
                    <a:lumMod val="65000"/>
                  </a:schemeClr>
                </a:solidFill>
                <a:latin typeface="Arial" panose="020B0604020202020204" pitchFamily="34" charset="0"/>
                <a:cs typeface="Arial" panose="020B0604020202020204" pitchFamily="34" charset="0"/>
              </a:rPr>
              <a:t>PRESENTER</a:t>
            </a:r>
          </a:p>
        </p:txBody>
      </p:sp>
      <p:sp>
        <p:nvSpPr>
          <p:cNvPr id="17" name="TextBox 16">
            <a:extLst>
              <a:ext uri="{FF2B5EF4-FFF2-40B4-BE49-F238E27FC236}">
                <a16:creationId xmlns:a16="http://schemas.microsoft.com/office/drawing/2014/main" id="{C2D3B809-9BA6-469D-9DD0-E6C31E9578E7}"/>
              </a:ext>
            </a:extLst>
          </p:cNvPr>
          <p:cNvSpPr txBox="1"/>
          <p:nvPr/>
        </p:nvSpPr>
        <p:spPr>
          <a:xfrm>
            <a:off x="1798460" y="3475189"/>
            <a:ext cx="6222303" cy="830997"/>
          </a:xfrm>
          <a:prstGeom prst="rect">
            <a:avLst/>
          </a:prstGeom>
          <a:noFill/>
        </p:spPr>
        <p:txBody>
          <a:bodyPr wrap="square" lIns="91440" tIns="45720" rIns="91440" bIns="45720" rtlCol="0" anchor="t">
            <a:spAutoFit/>
          </a:bodyPr>
          <a:lstStyle/>
          <a:p>
            <a:r>
              <a:rPr lang="en-US" sz="4800" b="1" dirty="0">
                <a:solidFill>
                  <a:srgbClr val="31092D"/>
                </a:solidFill>
                <a:latin typeface="Arial"/>
                <a:ea typeface="Segoe UI Black"/>
                <a:cs typeface="Arial"/>
              </a:rPr>
              <a:t>Natalie Blackman</a:t>
            </a:r>
            <a:endParaRPr lang="en-US" sz="4800" b="1" dirty="0">
              <a:solidFill>
                <a:srgbClr val="31092D"/>
              </a:solidFill>
              <a:latin typeface="Arial" panose="020B0604020202020204" pitchFamily="34" charset="0"/>
              <a:ea typeface="Segoe UI Black"/>
              <a:cs typeface="Arial" panose="020B0604020202020204" pitchFamily="34" charset="0"/>
            </a:endParaRPr>
          </a:p>
        </p:txBody>
      </p:sp>
      <p:sp>
        <p:nvSpPr>
          <p:cNvPr id="2" name="TextBox 1">
            <a:extLst>
              <a:ext uri="{FF2B5EF4-FFF2-40B4-BE49-F238E27FC236}">
                <a16:creationId xmlns:a16="http://schemas.microsoft.com/office/drawing/2014/main" id="{0F7FFB07-8DE4-4252-A036-536551FF354E}"/>
              </a:ext>
            </a:extLst>
          </p:cNvPr>
          <p:cNvSpPr txBox="1"/>
          <p:nvPr/>
        </p:nvSpPr>
        <p:spPr>
          <a:xfrm>
            <a:off x="716876" y="5390303"/>
            <a:ext cx="12293573" cy="8186857"/>
          </a:xfrm>
          <a:prstGeom prst="rect">
            <a:avLst/>
          </a:prstGeom>
          <a:noFill/>
        </p:spPr>
        <p:txBody>
          <a:bodyPr wrap="square" lIns="91440" tIns="45720" rIns="91440" bIns="45720" rtlCol="0" anchor="t">
            <a:spAutoFit/>
          </a:bodyPr>
          <a:lstStyle/>
          <a:p>
            <a:pPr marL="457200" indent="-457200">
              <a:buFont typeface="Arial"/>
              <a:buChar char="•"/>
            </a:pPr>
            <a:r>
              <a:rPr lang="en-US" sz="3400" dirty="0">
                <a:latin typeface="Arial"/>
                <a:cs typeface="Arial"/>
              </a:rPr>
              <a:t>College students are a vulnerable population, with over 60% meeting criteria for one or more psychological health problem (Lisbon et al., 2022).</a:t>
            </a:r>
          </a:p>
          <a:p>
            <a:pPr marL="457200" indent="-457200">
              <a:buFont typeface="Arial"/>
              <a:buChar char="•"/>
            </a:pPr>
            <a:r>
              <a:rPr lang="en-US" sz="3400" dirty="0">
                <a:latin typeface="Arial"/>
                <a:cs typeface="Arial"/>
              </a:rPr>
              <a:t>Heavy social media use can increase stress, anxiety, depression, and impair overall impaired health (Li et al., 2023).</a:t>
            </a:r>
          </a:p>
          <a:p>
            <a:pPr marL="457200" indent="-457200">
              <a:buFont typeface="Arial"/>
              <a:buChar char="•"/>
            </a:pPr>
            <a:r>
              <a:rPr lang="en-US" sz="3400" dirty="0">
                <a:latin typeface="Arial"/>
                <a:cs typeface="Arial"/>
              </a:rPr>
              <a:t>A study conducted in China found that social media use leads to daytime sleepiness, which leads to poor sleep quality, which leads to higher levels of suicidal ideation among college students (Ma et al. 2025).</a:t>
            </a:r>
          </a:p>
          <a:p>
            <a:pPr marL="457200" indent="-457200">
              <a:buFont typeface="Arial"/>
              <a:buChar char="•"/>
            </a:pPr>
            <a:r>
              <a:rPr lang="en-US" sz="3400" dirty="0">
                <a:latin typeface="Arial"/>
                <a:cs typeface="Arial"/>
              </a:rPr>
              <a:t>The aim of the current study was to extend Ma et al.’s (2025) study by examining whether sleep disturbances mediate the relationship between problematic social media use and depressive symptoms among college students in the United States.</a:t>
            </a:r>
          </a:p>
          <a:p>
            <a:endParaRPr lang="en-US" sz="1600" dirty="0"/>
          </a:p>
        </p:txBody>
      </p:sp>
      <p:sp>
        <p:nvSpPr>
          <p:cNvPr id="24" name="TextBox 23">
            <a:extLst>
              <a:ext uri="{FF2B5EF4-FFF2-40B4-BE49-F238E27FC236}">
                <a16:creationId xmlns:a16="http://schemas.microsoft.com/office/drawing/2014/main" id="{E059BC32-6FA7-44A0-8A2B-1B3D80B3204E}"/>
              </a:ext>
            </a:extLst>
          </p:cNvPr>
          <p:cNvSpPr txBox="1"/>
          <p:nvPr/>
        </p:nvSpPr>
        <p:spPr>
          <a:xfrm>
            <a:off x="188669" y="25355066"/>
            <a:ext cx="12595187" cy="6773136"/>
          </a:xfrm>
          <a:prstGeom prst="rect">
            <a:avLst/>
          </a:prstGeom>
          <a:noFill/>
        </p:spPr>
        <p:txBody>
          <a:bodyPr wrap="square" lIns="91440" tIns="45720" rIns="91440" bIns="45720" rtlCol="0" anchor="t">
            <a:spAutoFit/>
          </a:bodyPr>
          <a:lstStyle/>
          <a:p>
            <a:pPr marL="457200" indent="-457200">
              <a:buFont typeface="Arial"/>
              <a:buChar char="•"/>
            </a:pPr>
            <a:endParaRPr lang="en-US" dirty="0"/>
          </a:p>
          <a:p>
            <a:pPr marL="914400" lvl="1" indent="-457200">
              <a:buFont typeface="Arial" panose="020B0604020202020204" pitchFamily="34" charset="0"/>
              <a:buChar char="•"/>
            </a:pPr>
            <a:r>
              <a:rPr lang="en-US" sz="3400" dirty="0">
                <a:latin typeface="Arial" panose="020B0604020202020204" pitchFamily="34" charset="0"/>
                <a:cs typeface="Arial" panose="020B0604020202020204" pitchFamily="34" charset="0"/>
              </a:rPr>
              <a:t>Mediation analysis indicated that sleep disturbances significantly mediated the relationship between problematic social media use and depressive symptoms.</a:t>
            </a:r>
          </a:p>
          <a:p>
            <a:pPr marL="914400" lvl="1" indent="-457200">
              <a:buFont typeface="Arial" panose="020B0604020202020204" pitchFamily="34" charset="0"/>
              <a:buChar char="•"/>
            </a:pPr>
            <a:r>
              <a:rPr lang="en-US" sz="3400" dirty="0">
                <a:latin typeface="Arial"/>
                <a:cs typeface="Arial"/>
              </a:rPr>
              <a:t>Interventions which target sleep may help mitigate negative mental health effects associated with social media use in college students.</a:t>
            </a:r>
          </a:p>
          <a:p>
            <a:pPr marL="914400" lvl="1" indent="-457200">
              <a:buFont typeface="Arial" panose="020B0604020202020204" pitchFamily="34" charset="0"/>
              <a:buChar char="•"/>
            </a:pPr>
            <a:r>
              <a:rPr lang="en-US" sz="3400" dirty="0">
                <a:latin typeface="Arial"/>
                <a:cs typeface="Arial"/>
              </a:rPr>
              <a:t>These results can help inform campus-based mental health initiatives to increase awareness around the impact of social media on sleep and promote good sleep hygiene among students.</a:t>
            </a:r>
          </a:p>
          <a:p>
            <a:pPr marL="914400" lvl="1" indent="-457200">
              <a:buFont typeface="Arial" panose="020B0604020202020204" pitchFamily="34" charset="0"/>
              <a:buChar char="•"/>
            </a:pPr>
            <a:endParaRPr lang="en-US" sz="3300" dirty="0">
              <a:latin typeface="Arial"/>
              <a:cs typeface="Arial"/>
            </a:endParaRPr>
          </a:p>
          <a:p>
            <a:pPr marL="914400" lvl="1" indent="-457200">
              <a:lnSpc>
                <a:spcPct val="90000"/>
              </a:lnSpc>
              <a:spcBef>
                <a:spcPts val="1000"/>
              </a:spcBef>
              <a:buFont typeface="Arial"/>
              <a:buChar char="•"/>
            </a:pPr>
            <a:endParaRPr lang="en-US" sz="3200" dirty="0">
              <a:latin typeface="Arial"/>
              <a:cs typeface="Arial"/>
            </a:endParaRPr>
          </a:p>
        </p:txBody>
      </p:sp>
      <p:pic>
        <p:nvPicPr>
          <p:cNvPr id="4098" name="Picture 2" descr="A person smiling at camera&#10;&#10;AI-generated content may be incorrect.">
            <a:extLst>
              <a:ext uri="{FF2B5EF4-FFF2-40B4-BE49-F238E27FC236}">
                <a16:creationId xmlns:a16="http://schemas.microsoft.com/office/drawing/2014/main" id="{31C12700-1021-46A0-ADDE-576F8C44A6C9}"/>
              </a:ext>
            </a:extLst>
          </p:cNvPr>
          <p:cNvPicPr>
            <a:picLocks noChangeAspect="1" noChangeArrowheads="1"/>
          </p:cNvPicPr>
          <p:nvPr/>
        </p:nvPicPr>
        <p:blipFill rotWithShape="1">
          <a:blip r:embed="rId2"/>
          <a:srcRect t="3839" b="3839"/>
          <a:stretch/>
        </p:blipFill>
        <p:spPr bwMode="auto">
          <a:xfrm>
            <a:off x="521482" y="3066671"/>
            <a:ext cx="1157624" cy="1068735"/>
          </a:xfrm>
          <a:prstGeom prst="rect">
            <a:avLst/>
          </a:prstGeom>
          <a:noFill/>
          <a:ln>
            <a:solidFill>
              <a:srgbClr val="31092D"/>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BD90DD-576D-A751-6208-569C6CC10189}"/>
              </a:ext>
            </a:extLst>
          </p:cNvPr>
          <p:cNvSpPr txBox="1"/>
          <p:nvPr/>
        </p:nvSpPr>
        <p:spPr>
          <a:xfrm>
            <a:off x="1100294" y="60419"/>
            <a:ext cx="12582902" cy="3600986"/>
          </a:xfrm>
          <a:prstGeom prst="rect">
            <a:avLst/>
          </a:prstGeom>
          <a:noFill/>
        </p:spPr>
        <p:txBody>
          <a:bodyPr wrap="square" lIns="91440" tIns="45720" rIns="91440" bIns="45720" rtlCol="0" anchor="t">
            <a:spAutoFit/>
          </a:bodyPr>
          <a:lstStyle/>
          <a:p>
            <a:r>
              <a:rPr lang="en-US" sz="6000" b="1" dirty="0">
                <a:ea typeface="+mn-lt"/>
                <a:cs typeface="+mn-lt"/>
              </a:rPr>
              <a:t>Sleep Disturbance as a Mediator Between Social Media Use and Depression in U.S. College Students</a:t>
            </a:r>
            <a:br>
              <a:rPr lang="en-US" sz="4800" i="1" dirty="0">
                <a:latin typeface="Arial" panose="020B0604020202020204" pitchFamily="34" charset="0"/>
                <a:cs typeface="Arial" panose="020B0604020202020204" pitchFamily="34" charset="0"/>
              </a:rPr>
            </a:br>
            <a:endParaRPr lang="en-US" sz="4800" i="1"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4622283C-BA3A-E034-D6A6-13400EE47D62}"/>
              </a:ext>
            </a:extLst>
          </p:cNvPr>
          <p:cNvPicPr>
            <a:picLocks noChangeAspect="1"/>
          </p:cNvPicPr>
          <p:nvPr/>
        </p:nvPicPr>
        <p:blipFill>
          <a:blip r:embed="rId3"/>
          <a:stretch>
            <a:fillRect/>
          </a:stretch>
        </p:blipFill>
        <p:spPr>
          <a:xfrm>
            <a:off x="39829784" y="875435"/>
            <a:ext cx="3886918" cy="3047760"/>
          </a:xfrm>
          <a:prstGeom prst="rect">
            <a:avLst/>
          </a:prstGeom>
        </p:spPr>
      </p:pic>
      <p:sp>
        <p:nvSpPr>
          <p:cNvPr id="25" name="TextBox 24">
            <a:extLst>
              <a:ext uri="{FF2B5EF4-FFF2-40B4-BE49-F238E27FC236}">
                <a16:creationId xmlns:a16="http://schemas.microsoft.com/office/drawing/2014/main" id="{E602E464-F31C-8DA7-4EFE-F9224FCBF185}"/>
              </a:ext>
            </a:extLst>
          </p:cNvPr>
          <p:cNvSpPr txBox="1"/>
          <p:nvPr/>
        </p:nvSpPr>
        <p:spPr>
          <a:xfrm>
            <a:off x="741308" y="14183788"/>
            <a:ext cx="12593278" cy="8710077"/>
          </a:xfrm>
          <a:prstGeom prst="rect">
            <a:avLst/>
          </a:prstGeom>
          <a:noFill/>
        </p:spPr>
        <p:txBody>
          <a:bodyPr wrap="square" lIns="91440" tIns="45720" rIns="91440" bIns="45720" rtlCol="0" anchor="t">
            <a:spAutoFit/>
          </a:bodyPr>
          <a:lstStyle/>
          <a:p>
            <a:r>
              <a:rPr lang="en-US" sz="3400" b="1" dirty="0">
                <a:latin typeface="Arial" panose="020B0604020202020204" pitchFamily="34" charset="0"/>
                <a:cs typeface="Arial" panose="020B0604020202020204" pitchFamily="34" charset="0"/>
              </a:rPr>
              <a:t>Measures</a:t>
            </a:r>
          </a:p>
          <a:p>
            <a:pPr marL="457200" indent="-457200">
              <a:buFont typeface="Arial"/>
              <a:buChar char="•"/>
            </a:pPr>
            <a:r>
              <a:rPr lang="en-US" sz="3400" b="1" dirty="0">
                <a:latin typeface="Arial" panose="020B0604020202020204" pitchFamily="34" charset="0"/>
                <a:cs typeface="Arial" panose="020B0604020202020204" pitchFamily="34" charset="0"/>
              </a:rPr>
              <a:t>Bergen Social Media Addiction Scale </a:t>
            </a:r>
            <a:r>
              <a:rPr lang="en-US" sz="3400" dirty="0">
                <a:latin typeface="Arial" panose="020B0604020202020204" pitchFamily="34" charset="0"/>
                <a:cs typeface="Arial" panose="020B0604020202020204" pitchFamily="34" charset="0"/>
              </a:rPr>
              <a:t>– Assesses social media addiction.</a:t>
            </a:r>
          </a:p>
          <a:p>
            <a:pPr marL="914400" lvl="1" indent="-457200">
              <a:buFont typeface="Courier New"/>
              <a:buChar char="o"/>
            </a:pPr>
            <a:r>
              <a:rPr lang="en-US" sz="3400" dirty="0">
                <a:latin typeface="Arial" panose="020B0604020202020204" pitchFamily="34" charset="0"/>
                <a:cs typeface="Arial" panose="020B0604020202020204" pitchFamily="34" charset="0"/>
              </a:rPr>
              <a:t>Higher scores indicate higher levels of addiction.</a:t>
            </a:r>
          </a:p>
          <a:p>
            <a:pPr marL="457200" indent="-457200">
              <a:buFont typeface="Arial"/>
              <a:buChar char="•"/>
            </a:pPr>
            <a:r>
              <a:rPr lang="en-US" sz="3400" b="1" dirty="0">
                <a:latin typeface="Arial" panose="020B0604020202020204" pitchFamily="34" charset="0"/>
                <a:cs typeface="Arial" panose="020B0604020202020204" pitchFamily="34" charset="0"/>
              </a:rPr>
              <a:t>Pittsburgh Sleep Quality Index</a:t>
            </a:r>
            <a:r>
              <a:rPr lang="en-US" sz="3400" dirty="0">
                <a:latin typeface="Arial" panose="020B0604020202020204" pitchFamily="34" charset="0"/>
                <a:cs typeface="Arial" panose="020B0604020202020204" pitchFamily="34" charset="0"/>
              </a:rPr>
              <a:t> – Measures sleep quality.</a:t>
            </a:r>
          </a:p>
          <a:p>
            <a:pPr marL="914400" lvl="1" indent="-457200">
              <a:buFont typeface="Courier New"/>
              <a:buChar char="o"/>
            </a:pPr>
            <a:r>
              <a:rPr lang="en-US" sz="3400" dirty="0">
                <a:latin typeface="Arial" panose="020B0604020202020204" pitchFamily="34" charset="0"/>
                <a:cs typeface="Arial" panose="020B0604020202020204" pitchFamily="34" charset="0"/>
              </a:rPr>
              <a:t>Higher scores indicate higher levels of sleep disturbance.</a:t>
            </a:r>
          </a:p>
          <a:p>
            <a:pPr marL="457200" indent="-457200">
              <a:buFont typeface="Arial"/>
              <a:buChar char="•"/>
            </a:pPr>
            <a:r>
              <a:rPr lang="en-US" sz="3400" b="1" dirty="0">
                <a:latin typeface="Arial" panose="020B0604020202020204" pitchFamily="34" charset="0"/>
                <a:cs typeface="Arial" panose="020B0604020202020204" pitchFamily="34" charset="0"/>
              </a:rPr>
              <a:t>Patient Health Questionnaire-9 </a:t>
            </a:r>
            <a:r>
              <a:rPr lang="en-US" sz="3400" dirty="0">
                <a:latin typeface="Arial" panose="020B0604020202020204" pitchFamily="34" charset="0"/>
                <a:cs typeface="Arial" panose="020B0604020202020204" pitchFamily="34" charset="0"/>
              </a:rPr>
              <a:t>– Assesses depressive symptoms.</a:t>
            </a:r>
          </a:p>
          <a:p>
            <a:pPr marL="914400" lvl="1" indent="-457200">
              <a:buFont typeface="Courier New"/>
              <a:buChar char="o"/>
            </a:pPr>
            <a:r>
              <a:rPr lang="en-US" sz="3400" dirty="0">
                <a:latin typeface="Arial" panose="020B0604020202020204" pitchFamily="34" charset="0"/>
                <a:cs typeface="Arial" panose="020B0604020202020204" pitchFamily="34" charset="0"/>
              </a:rPr>
              <a:t>Higher scores indicate greater levels of depressive symptoms.</a:t>
            </a:r>
          </a:p>
          <a:p>
            <a:endParaRPr lang="en-US" sz="3400" dirty="0">
              <a:latin typeface="Arial" panose="020B0604020202020204" pitchFamily="34" charset="0"/>
              <a:cs typeface="Arial" panose="020B0604020202020204" pitchFamily="34" charset="0"/>
            </a:endParaRPr>
          </a:p>
          <a:p>
            <a:r>
              <a:rPr lang="en-US" sz="3400" b="1" dirty="0">
                <a:latin typeface="Arial" panose="020B0604020202020204" pitchFamily="34" charset="0"/>
                <a:cs typeface="Arial" panose="020B0604020202020204" pitchFamily="34" charset="0"/>
              </a:rPr>
              <a:t>Procedure</a:t>
            </a:r>
            <a:endParaRPr lang="en-US" sz="3400" b="1" dirty="0">
              <a:latin typeface="Arial" panose="020B0604020202020204" pitchFamily="34" charset="0"/>
              <a:ea typeface="Calibri"/>
              <a:cs typeface="Arial" panose="020B0604020202020204" pitchFamily="34" charset="0"/>
            </a:endParaRPr>
          </a:p>
          <a:p>
            <a:pPr marL="457200" indent="-457200">
              <a:buFont typeface="Arial"/>
              <a:buChar char="•"/>
            </a:pPr>
            <a:r>
              <a:rPr lang="en-US" sz="3400" dirty="0">
                <a:latin typeface="Arial" panose="020B0604020202020204" pitchFamily="34" charset="0"/>
                <a:cs typeface="Arial" panose="020B0604020202020204" pitchFamily="34" charset="0"/>
              </a:rPr>
              <a:t>Undergraduate participants (n = 239) were recruited using Sona.</a:t>
            </a:r>
          </a:p>
          <a:p>
            <a:pPr marL="457200" indent="-457200">
              <a:buFont typeface="Arial"/>
              <a:buChar char="•"/>
            </a:pPr>
            <a:r>
              <a:rPr lang="en-US" sz="3400" dirty="0">
                <a:latin typeface="Arial" panose="020B0604020202020204" pitchFamily="34" charset="0"/>
                <a:ea typeface="Calibri" panose="020F0502020204030204"/>
                <a:cs typeface="Arial" panose="020B0604020202020204" pitchFamily="34" charset="0"/>
              </a:rPr>
              <a:t>All participants completed a series of questionnaires online.</a:t>
            </a:r>
          </a:p>
          <a:p>
            <a:pPr marL="457200" indent="-457200">
              <a:buFont typeface="Arial"/>
              <a:buChar char="•"/>
            </a:pPr>
            <a:endParaRPr lang="en-US" sz="3400" dirty="0">
              <a:latin typeface="Arial"/>
              <a:ea typeface="Calibri" panose="020F0502020204030204"/>
              <a:cs typeface="Arial"/>
            </a:endParaRPr>
          </a:p>
          <a:p>
            <a:endParaRPr lang="en-US" sz="1600" dirty="0">
              <a:ea typeface="Calibri" panose="020F0502020204030204"/>
              <a:cs typeface="Calibri" panose="020F0502020204030204"/>
            </a:endParaRPr>
          </a:p>
        </p:txBody>
      </p:sp>
      <p:grpSp>
        <p:nvGrpSpPr>
          <p:cNvPr id="39" name="Group 38">
            <a:extLst>
              <a:ext uri="{FF2B5EF4-FFF2-40B4-BE49-F238E27FC236}">
                <a16:creationId xmlns:a16="http://schemas.microsoft.com/office/drawing/2014/main" id="{905E29B3-C2E9-3474-3C65-50D95F127D39}"/>
              </a:ext>
            </a:extLst>
          </p:cNvPr>
          <p:cNvGrpSpPr/>
          <p:nvPr/>
        </p:nvGrpSpPr>
        <p:grpSpPr>
          <a:xfrm>
            <a:off x="16946121" y="16517417"/>
            <a:ext cx="23317200" cy="10210644"/>
            <a:chOff x="16074171" y="16517417"/>
            <a:chExt cx="23317200" cy="10210644"/>
          </a:xfrm>
        </p:grpSpPr>
        <p:sp>
          <p:nvSpPr>
            <p:cNvPr id="6" name="Rectangle 5">
              <a:extLst>
                <a:ext uri="{FF2B5EF4-FFF2-40B4-BE49-F238E27FC236}">
                  <a16:creationId xmlns:a16="http://schemas.microsoft.com/office/drawing/2014/main" id="{4D7435A0-D082-FDDE-AC4B-1234E586E8BA}"/>
                </a:ext>
              </a:extLst>
            </p:cNvPr>
            <p:cNvSpPr/>
            <p:nvPr/>
          </p:nvSpPr>
          <p:spPr>
            <a:xfrm>
              <a:off x="23846571" y="16517417"/>
              <a:ext cx="7772400" cy="3933045"/>
            </a:xfrm>
            <a:prstGeom prst="rect">
              <a:avLst/>
            </a:prstGeom>
            <a:solidFill>
              <a:srgbClr val="F75E7F"/>
            </a:solidFill>
            <a:ln w="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0C2B57"/>
                  </a:solidFill>
                </a:rPr>
                <a:t>Sleep Disturbances</a:t>
              </a:r>
            </a:p>
          </p:txBody>
        </p:sp>
        <p:sp>
          <p:nvSpPr>
            <p:cNvPr id="18" name="Rectangle 17">
              <a:extLst>
                <a:ext uri="{FF2B5EF4-FFF2-40B4-BE49-F238E27FC236}">
                  <a16:creationId xmlns:a16="http://schemas.microsoft.com/office/drawing/2014/main" id="{7C2CFE0F-99E4-789A-09B5-8E602FB093D3}"/>
                </a:ext>
              </a:extLst>
            </p:cNvPr>
            <p:cNvSpPr/>
            <p:nvPr/>
          </p:nvSpPr>
          <p:spPr>
            <a:xfrm>
              <a:off x="16074171" y="22691118"/>
              <a:ext cx="7772400" cy="3933045"/>
            </a:xfrm>
            <a:prstGeom prst="rect">
              <a:avLst/>
            </a:prstGeom>
            <a:solidFill>
              <a:srgbClr val="F75E7F"/>
            </a:solidFill>
            <a:ln w="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0C2B57"/>
                  </a:solidFill>
                </a:rPr>
                <a:t>Problematic</a:t>
              </a:r>
              <a:r>
                <a:rPr lang="en-US" sz="7200" dirty="0">
                  <a:solidFill>
                    <a:srgbClr val="F75E7F"/>
                  </a:solidFill>
                </a:rPr>
                <a:t> </a:t>
              </a:r>
              <a:r>
                <a:rPr lang="en-US" sz="7200" dirty="0">
                  <a:solidFill>
                    <a:srgbClr val="0C2B57"/>
                  </a:solidFill>
                </a:rPr>
                <a:t>Social</a:t>
              </a:r>
            </a:p>
            <a:p>
              <a:pPr algn="ctr"/>
              <a:r>
                <a:rPr lang="en-US" sz="7200" dirty="0">
                  <a:solidFill>
                    <a:srgbClr val="0C2B57"/>
                  </a:solidFill>
                </a:rPr>
                <a:t>Media Use</a:t>
              </a:r>
            </a:p>
          </p:txBody>
        </p:sp>
        <p:sp>
          <p:nvSpPr>
            <p:cNvPr id="19" name="Rectangle 18">
              <a:extLst>
                <a:ext uri="{FF2B5EF4-FFF2-40B4-BE49-F238E27FC236}">
                  <a16:creationId xmlns:a16="http://schemas.microsoft.com/office/drawing/2014/main" id="{E45B1551-DCB3-25BD-A7DB-1D40737B8EE6}"/>
                </a:ext>
              </a:extLst>
            </p:cNvPr>
            <p:cNvSpPr/>
            <p:nvPr/>
          </p:nvSpPr>
          <p:spPr>
            <a:xfrm>
              <a:off x="31618971" y="22795016"/>
              <a:ext cx="7772400" cy="3933045"/>
            </a:xfrm>
            <a:prstGeom prst="rect">
              <a:avLst/>
            </a:prstGeom>
            <a:solidFill>
              <a:srgbClr val="F75E7F"/>
            </a:solidFill>
            <a:ln w="127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0C2B57"/>
                  </a:solidFill>
                </a:rPr>
                <a:t>Depressive</a:t>
              </a:r>
            </a:p>
            <a:p>
              <a:pPr algn="ctr"/>
              <a:r>
                <a:rPr lang="en-US" sz="7200" dirty="0">
                  <a:solidFill>
                    <a:srgbClr val="0C2B57"/>
                  </a:solidFill>
                </a:rPr>
                <a:t>Symptoms</a:t>
              </a:r>
            </a:p>
          </p:txBody>
        </p:sp>
        <p:cxnSp>
          <p:nvCxnSpPr>
            <p:cNvPr id="22" name="Straight Arrow Connector 21">
              <a:extLst>
                <a:ext uri="{FF2B5EF4-FFF2-40B4-BE49-F238E27FC236}">
                  <a16:creationId xmlns:a16="http://schemas.microsoft.com/office/drawing/2014/main" id="{4D151215-1DAA-1E6D-6EE4-479D563409DE}"/>
                </a:ext>
              </a:extLst>
            </p:cNvPr>
            <p:cNvCxnSpPr/>
            <p:nvPr/>
          </p:nvCxnSpPr>
          <p:spPr>
            <a:xfrm flipV="1">
              <a:off x="18854142" y="18483939"/>
              <a:ext cx="4562449" cy="3739957"/>
            </a:xfrm>
            <a:prstGeom prst="straightConnector1">
              <a:avLst/>
            </a:prstGeom>
            <a:ln w="127000">
              <a:solidFill>
                <a:srgbClr val="0C2B5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A95250-0B32-F6FC-310B-8A399C76B948}"/>
                </a:ext>
              </a:extLst>
            </p:cNvPr>
            <p:cNvCxnSpPr>
              <a:cxnSpLocks/>
            </p:cNvCxnSpPr>
            <p:nvPr/>
          </p:nvCxnSpPr>
          <p:spPr>
            <a:xfrm>
              <a:off x="31822490" y="18848659"/>
              <a:ext cx="4519250" cy="3375237"/>
            </a:xfrm>
            <a:prstGeom prst="straightConnector1">
              <a:avLst/>
            </a:prstGeom>
            <a:ln w="127000">
              <a:solidFill>
                <a:srgbClr val="0C2B57"/>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A54F7C-BA9F-F934-EEA5-AA3E491688B2}"/>
                </a:ext>
              </a:extLst>
            </p:cNvPr>
            <p:cNvCxnSpPr>
              <a:cxnSpLocks/>
            </p:cNvCxnSpPr>
            <p:nvPr/>
          </p:nvCxnSpPr>
          <p:spPr>
            <a:xfrm>
              <a:off x="24142719" y="24814452"/>
              <a:ext cx="7444942" cy="0"/>
            </a:xfrm>
            <a:prstGeom prst="straightConnector1">
              <a:avLst/>
            </a:prstGeom>
            <a:ln w="127000">
              <a:solidFill>
                <a:srgbClr val="0C2B57"/>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D690FE6-C6EB-D799-6F39-05BF1F59217C}"/>
                </a:ext>
              </a:extLst>
            </p:cNvPr>
            <p:cNvSpPr txBox="1"/>
            <p:nvPr/>
          </p:nvSpPr>
          <p:spPr>
            <a:xfrm>
              <a:off x="19820229" y="19246137"/>
              <a:ext cx="1605893" cy="553998"/>
            </a:xfrm>
            <a:prstGeom prst="rect">
              <a:avLst/>
            </a:prstGeom>
            <a:noFill/>
          </p:spPr>
          <p:txBody>
            <a:bodyPr wrap="square" rtlCol="0">
              <a:spAutoFit/>
            </a:bodyPr>
            <a:lstStyle/>
            <a:p>
              <a:r>
                <a:rPr lang="en-US" sz="3000" i="1" dirty="0"/>
                <a:t>a</a:t>
              </a:r>
              <a:r>
                <a:rPr lang="en-US" sz="3000" dirty="0"/>
                <a:t> = .04*</a:t>
              </a:r>
            </a:p>
          </p:txBody>
        </p:sp>
        <p:sp>
          <p:nvSpPr>
            <p:cNvPr id="32" name="TextBox 31">
              <a:extLst>
                <a:ext uri="{FF2B5EF4-FFF2-40B4-BE49-F238E27FC236}">
                  <a16:creationId xmlns:a16="http://schemas.microsoft.com/office/drawing/2014/main" id="{0FEB8D40-51F8-5B0C-B054-03E63F5D62B1}"/>
                </a:ext>
              </a:extLst>
            </p:cNvPr>
            <p:cNvSpPr txBox="1"/>
            <p:nvPr/>
          </p:nvSpPr>
          <p:spPr>
            <a:xfrm>
              <a:off x="33944920" y="19246137"/>
              <a:ext cx="1605893" cy="553998"/>
            </a:xfrm>
            <a:prstGeom prst="rect">
              <a:avLst/>
            </a:prstGeom>
            <a:noFill/>
          </p:spPr>
          <p:txBody>
            <a:bodyPr wrap="square" rtlCol="0">
              <a:spAutoFit/>
            </a:bodyPr>
            <a:lstStyle/>
            <a:p>
              <a:r>
                <a:rPr lang="en-US" sz="3000" i="1" dirty="0"/>
                <a:t>b</a:t>
              </a:r>
              <a:r>
                <a:rPr lang="en-US" sz="3000" dirty="0"/>
                <a:t> = .96**</a:t>
              </a:r>
            </a:p>
          </p:txBody>
        </p:sp>
        <p:sp>
          <p:nvSpPr>
            <p:cNvPr id="34" name="TextBox 33">
              <a:extLst>
                <a:ext uri="{FF2B5EF4-FFF2-40B4-BE49-F238E27FC236}">
                  <a16:creationId xmlns:a16="http://schemas.microsoft.com/office/drawing/2014/main" id="{9C1C7548-B907-132B-B773-63B667C3731B}"/>
                </a:ext>
              </a:extLst>
            </p:cNvPr>
            <p:cNvSpPr txBox="1"/>
            <p:nvPr/>
          </p:nvSpPr>
          <p:spPr>
            <a:xfrm>
              <a:off x="26946886" y="25266516"/>
              <a:ext cx="1836607" cy="553998"/>
            </a:xfrm>
            <a:prstGeom prst="rect">
              <a:avLst/>
            </a:prstGeom>
            <a:noFill/>
          </p:spPr>
          <p:txBody>
            <a:bodyPr wrap="square" rtlCol="0">
              <a:spAutoFit/>
            </a:bodyPr>
            <a:lstStyle/>
            <a:p>
              <a:r>
                <a:rPr lang="en-US" sz="3000" i="1" dirty="0"/>
                <a:t>c’ </a:t>
              </a:r>
              <a:r>
                <a:rPr lang="en-US" sz="3000" dirty="0"/>
                <a:t>= .29**</a:t>
              </a:r>
            </a:p>
          </p:txBody>
        </p:sp>
      </p:grpSp>
      <p:grpSp>
        <p:nvGrpSpPr>
          <p:cNvPr id="35" name="Group 34">
            <a:extLst>
              <a:ext uri="{FF2B5EF4-FFF2-40B4-BE49-F238E27FC236}">
                <a16:creationId xmlns:a16="http://schemas.microsoft.com/office/drawing/2014/main" id="{B55A7FCB-CE54-D364-3FFE-D83CD59D1F6E}"/>
              </a:ext>
            </a:extLst>
          </p:cNvPr>
          <p:cNvGrpSpPr/>
          <p:nvPr/>
        </p:nvGrpSpPr>
        <p:grpSpPr>
          <a:xfrm>
            <a:off x="38741902" y="28092190"/>
            <a:ext cx="4246878" cy="3665676"/>
            <a:chOff x="20817015" y="29440996"/>
            <a:chExt cx="3238740" cy="2713627"/>
          </a:xfrm>
        </p:grpSpPr>
        <p:sp>
          <p:nvSpPr>
            <p:cNvPr id="36" name="Rectangle: Top Corners Rounded 33">
              <a:extLst>
                <a:ext uri="{FF2B5EF4-FFF2-40B4-BE49-F238E27FC236}">
                  <a16:creationId xmlns:a16="http://schemas.microsoft.com/office/drawing/2014/main" id="{64144F3F-C42F-2E5C-AEFB-A2D55CEB0FDC}"/>
                </a:ext>
              </a:extLst>
            </p:cNvPr>
            <p:cNvSpPr/>
            <p:nvPr/>
          </p:nvSpPr>
          <p:spPr>
            <a:xfrm rot="16200000">
              <a:off x="21143159" y="29114852"/>
              <a:ext cx="2586451" cy="3238740"/>
            </a:xfrm>
            <a:prstGeom prst="round2SameRect">
              <a:avLst/>
            </a:prstGeom>
            <a:solidFill>
              <a:srgbClr val="310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C2C57"/>
                </a:solidFill>
              </a:endParaRPr>
            </a:p>
          </p:txBody>
        </p:sp>
        <p:pic>
          <p:nvPicPr>
            <p:cNvPr id="37" name="Graphic 36">
              <a:extLst>
                <a:ext uri="{FF2B5EF4-FFF2-40B4-BE49-F238E27FC236}">
                  <a16:creationId xmlns:a16="http://schemas.microsoft.com/office/drawing/2014/main" id="{141C0FF6-5B83-593C-8006-A0B101C991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67814" y="29620861"/>
              <a:ext cx="529537" cy="529537"/>
            </a:xfrm>
            <a:prstGeom prst="rect">
              <a:avLst/>
            </a:prstGeom>
          </p:spPr>
        </p:pic>
        <p:sp>
          <p:nvSpPr>
            <p:cNvPr id="38" name="TextBox 37">
              <a:extLst>
                <a:ext uri="{FF2B5EF4-FFF2-40B4-BE49-F238E27FC236}">
                  <a16:creationId xmlns:a16="http://schemas.microsoft.com/office/drawing/2014/main" id="{7220ED53-950D-C639-4B25-CA0D39E83A98}"/>
                </a:ext>
              </a:extLst>
            </p:cNvPr>
            <p:cNvSpPr txBox="1"/>
            <p:nvPr/>
          </p:nvSpPr>
          <p:spPr>
            <a:xfrm rot="5400000">
              <a:off x="20273135" y="31072847"/>
              <a:ext cx="1779005" cy="384547"/>
            </a:xfrm>
            <a:prstGeom prst="rect">
              <a:avLst/>
            </a:prstGeom>
            <a:noFill/>
          </p:spPr>
          <p:txBody>
            <a:bodyPr wrap="square" rtlCol="0">
              <a:spAutoFit/>
            </a:bodyPr>
            <a:lstStyle/>
            <a:p>
              <a:r>
                <a:rPr lang="en-US" sz="2133"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More Info</a:t>
              </a:r>
            </a:p>
          </p:txBody>
        </p:sp>
      </p:grpSp>
      <p:pic>
        <p:nvPicPr>
          <p:cNvPr id="4" name="Picture 3" descr="A qr code with a black background&#10;&#10;AI-generated content may be incorrect.">
            <a:extLst>
              <a:ext uri="{FF2B5EF4-FFF2-40B4-BE49-F238E27FC236}">
                <a16:creationId xmlns:a16="http://schemas.microsoft.com/office/drawing/2014/main" id="{D95E00B1-A848-D71D-EBFD-B57B0B273C51}"/>
              </a:ext>
            </a:extLst>
          </p:cNvPr>
          <p:cNvPicPr>
            <a:picLocks noChangeAspect="1"/>
          </p:cNvPicPr>
          <p:nvPr/>
        </p:nvPicPr>
        <p:blipFill>
          <a:blip r:embed="rId6"/>
          <a:stretch>
            <a:fillRect/>
          </a:stretch>
        </p:blipFill>
        <p:spPr>
          <a:xfrm>
            <a:off x="39796906" y="28338518"/>
            <a:ext cx="2842199" cy="3001224"/>
          </a:xfrm>
          <a:prstGeom prst="rect">
            <a:avLst/>
          </a:prstGeom>
        </p:spPr>
      </p:pic>
      <p:sp>
        <p:nvSpPr>
          <p:cNvPr id="7" name="TextBox 6">
            <a:extLst>
              <a:ext uri="{FF2B5EF4-FFF2-40B4-BE49-F238E27FC236}">
                <a16:creationId xmlns:a16="http://schemas.microsoft.com/office/drawing/2014/main" id="{4A109DCE-404F-4B60-CC09-42ED2E2832DE}"/>
              </a:ext>
            </a:extLst>
          </p:cNvPr>
          <p:cNvSpPr txBox="1"/>
          <p:nvPr/>
        </p:nvSpPr>
        <p:spPr>
          <a:xfrm>
            <a:off x="16937267" y="28092190"/>
            <a:ext cx="915158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Calibri"/>
                <a:cs typeface="Calibri"/>
              </a:rPr>
              <a:t>Note. *p  &lt; 0.01, **p &lt;0.001</a:t>
            </a:r>
            <a:endParaRPr lang="en-US" sz="3000" dirty="0">
              <a:ea typeface="Calibri"/>
              <a:cs typeface="Calibri"/>
            </a:endParaRPr>
          </a:p>
        </p:txBody>
      </p:sp>
      <p:sp>
        <p:nvSpPr>
          <p:cNvPr id="10" name="TextBox 9">
            <a:extLst>
              <a:ext uri="{FF2B5EF4-FFF2-40B4-BE49-F238E27FC236}">
                <a16:creationId xmlns:a16="http://schemas.microsoft.com/office/drawing/2014/main" id="{BD47696F-ECD9-ED83-BBE9-5612EAA0E207}"/>
              </a:ext>
            </a:extLst>
          </p:cNvPr>
          <p:cNvSpPr txBox="1"/>
          <p:nvPr/>
        </p:nvSpPr>
        <p:spPr>
          <a:xfrm>
            <a:off x="415262" y="24527852"/>
            <a:ext cx="8460509" cy="1015663"/>
          </a:xfrm>
          <a:prstGeom prst="rect">
            <a:avLst/>
          </a:prstGeom>
          <a:noFill/>
        </p:spPr>
        <p:txBody>
          <a:bodyPr wrap="square" lIns="91440" tIns="45720" rIns="91440" bIns="45720" rtlCol="0" anchor="t">
            <a:spAutoFit/>
          </a:bodyPr>
          <a:lstStyle/>
          <a:p>
            <a:r>
              <a:rPr lang="en-US" sz="6000" b="1" dirty="0">
                <a:solidFill>
                  <a:srgbClr val="31092D"/>
                </a:solidFill>
                <a:latin typeface="Arial"/>
                <a:cs typeface="Arial"/>
              </a:rPr>
              <a:t>Discussion</a:t>
            </a:r>
          </a:p>
        </p:txBody>
      </p:sp>
      <p:sp>
        <p:nvSpPr>
          <p:cNvPr id="15" name="TextBox 14">
            <a:extLst>
              <a:ext uri="{FF2B5EF4-FFF2-40B4-BE49-F238E27FC236}">
                <a16:creationId xmlns:a16="http://schemas.microsoft.com/office/drawing/2014/main" id="{794CC95B-D315-AB3D-370E-530C96B91E6A}"/>
              </a:ext>
            </a:extLst>
          </p:cNvPr>
          <p:cNvSpPr txBox="1"/>
          <p:nvPr/>
        </p:nvSpPr>
        <p:spPr>
          <a:xfrm>
            <a:off x="741308" y="22980479"/>
            <a:ext cx="11897006" cy="1938992"/>
          </a:xfrm>
          <a:prstGeom prst="rect">
            <a:avLst/>
          </a:prstGeom>
          <a:noFill/>
        </p:spPr>
        <p:txBody>
          <a:bodyPr wrap="square" rtlCol="0">
            <a:spAutoFit/>
          </a:bodyPr>
          <a:lstStyle/>
          <a:p>
            <a:pPr marL="457200" indent="-457200">
              <a:buFont typeface="Arial" panose="020B0604020202020204" pitchFamily="34" charset="0"/>
              <a:buChar char="•"/>
            </a:pPr>
            <a:r>
              <a:rPr lang="en-US" sz="3400" dirty="0">
                <a:latin typeface="Arial"/>
                <a:ea typeface="+mn-lt"/>
                <a:cs typeface="Arial"/>
              </a:rPr>
              <a:t>The indirect effect of problematic social media use on depression through sleep disturbances was significant, </a:t>
            </a:r>
            <a:r>
              <a:rPr lang="en-US" sz="3400" i="1" dirty="0">
                <a:latin typeface="Arial"/>
                <a:ea typeface="+mn-lt"/>
                <a:cs typeface="Arial"/>
              </a:rPr>
              <a:t>b</a:t>
            </a:r>
            <a:r>
              <a:rPr lang="en-US" sz="3400" dirty="0">
                <a:latin typeface="Arial"/>
                <a:ea typeface="+mn-lt"/>
                <a:cs typeface="Arial"/>
              </a:rPr>
              <a:t> = 0.12, </a:t>
            </a:r>
            <a:r>
              <a:rPr lang="en-US" sz="3400" i="1" dirty="0">
                <a:latin typeface="Arial"/>
                <a:ea typeface="+mn-lt"/>
                <a:cs typeface="Arial"/>
              </a:rPr>
              <a:t>SE</a:t>
            </a:r>
            <a:r>
              <a:rPr lang="en-US" sz="3400" dirty="0">
                <a:latin typeface="Arial"/>
                <a:ea typeface="+mn-lt"/>
                <a:cs typeface="Arial"/>
              </a:rPr>
              <a:t> = 0.06, 95% CI [0.01, 0.24], </a:t>
            </a:r>
            <a:r>
              <a:rPr lang="en-US" sz="3400" i="1" dirty="0">
                <a:latin typeface="Arial"/>
                <a:ea typeface="+mn-lt"/>
                <a:cs typeface="Arial"/>
              </a:rPr>
              <a:t>p</a:t>
            </a:r>
            <a:r>
              <a:rPr lang="en-US" sz="3400" dirty="0">
                <a:latin typeface="Arial"/>
                <a:ea typeface="+mn-lt"/>
                <a:cs typeface="Arial"/>
              </a:rPr>
              <a:t> &lt; .04.</a:t>
            </a:r>
          </a:p>
          <a:p>
            <a:endParaRPr lang="en-US" dirty="0"/>
          </a:p>
        </p:txBody>
      </p:sp>
      <p:sp>
        <p:nvSpPr>
          <p:cNvPr id="20" name="TextBox 19">
            <a:extLst>
              <a:ext uri="{FF2B5EF4-FFF2-40B4-BE49-F238E27FC236}">
                <a16:creationId xmlns:a16="http://schemas.microsoft.com/office/drawing/2014/main" id="{64B9BC4E-A62F-E6C3-4328-E09E469BF278}"/>
              </a:ext>
            </a:extLst>
          </p:cNvPr>
          <p:cNvSpPr txBox="1"/>
          <p:nvPr/>
        </p:nvSpPr>
        <p:spPr>
          <a:xfrm>
            <a:off x="38741902" y="32206166"/>
            <a:ext cx="4993868" cy="461665"/>
          </a:xfrm>
          <a:prstGeom prst="rect">
            <a:avLst/>
          </a:prstGeom>
          <a:noFill/>
        </p:spPr>
        <p:txBody>
          <a:bodyPr wrap="none" rtlCol="0">
            <a:spAutoFit/>
          </a:bodyPr>
          <a:lstStyle/>
          <a:p>
            <a:r>
              <a:rPr lang="en-US" sz="2400" dirty="0"/>
              <a:t>Faculty Mentor:  Maureen Flynn, Ph.D.</a:t>
            </a:r>
          </a:p>
        </p:txBody>
      </p:sp>
    </p:spTree>
    <p:extLst>
      <p:ext uri="{BB962C8B-B14F-4D97-AF65-F5344CB8AC3E}">
        <p14:creationId xmlns:p14="http://schemas.microsoft.com/office/powerpoint/2010/main" val="101539014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20251</TotalTime>
  <Words>405</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Segoe UI Semibold</vt:lpstr>
      <vt:lpstr>MillerBanner Black</vt:lpstr>
      <vt:lpstr>Courier New</vt:lpstr>
      <vt:lpstr>Arial</vt:lpstr>
      <vt:lpstr>Calibri</vt:lpstr>
      <vt:lpstr>Lato</vt:lpstr>
      <vt:lpstr>Calibri Light</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Maureen K Flynn</cp:lastModifiedBy>
  <cp:revision>547</cp:revision>
  <dcterms:created xsi:type="dcterms:W3CDTF">2019-07-02T13:39:34Z</dcterms:created>
  <dcterms:modified xsi:type="dcterms:W3CDTF">2026-04-07T21:17:11Z</dcterms:modified>
</cp:coreProperties>
</file>