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  <p:sldMasterId id="2147483656" r:id="rId2"/>
    <p:sldMasterId id="2147483657" r:id="rId3"/>
    <p:sldMasterId id="2147483658" r:id="rId4"/>
    <p:sldMasterId id="2147483659" r:id="rId5"/>
    <p:sldMasterId id="2147483660" r:id="rId6"/>
    <p:sldMasterId id="2147483661" r:id="rId7"/>
  </p:sldMasterIdLst>
  <p:notesMasterIdLst>
    <p:notesMasterId r:id="rId28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5143500" type="screen16x9"/>
  <p:notesSz cx="6858000" cy="9144000"/>
  <p:embeddedFontLst>
    <p:embeddedFont>
      <p:font typeface="Roboto Slab" panose="020B0604020202020204" charset="0"/>
      <p:regular r:id="rId29"/>
      <p:bold r:id="rId30"/>
    </p:embeddedFont>
    <p:embeddedFont>
      <p:font typeface="Georgia" panose="02040502050405020303" pitchFamily="18" charset="0"/>
      <p:regular r:id="rId31"/>
      <p:bold r:id="rId32"/>
      <p:italic r:id="rId33"/>
      <p:boldItalic r:id="rId34"/>
    </p:embeddedFont>
    <p:embeddedFont>
      <p:font typeface="Muli" panose="020B060402020202020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204F1D-2384-4F27-872C-6F84D4987A0B}">
  <a:tblStyle styleId="{64204F1D-2384-4F27-872C-6F84D4987A0B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22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2770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3473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Peggy</a:t>
            </a:r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340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Peggy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#hashtagifyme</a:t>
            </a:r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0919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Peggy and Kelly</a:t>
            </a:r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4011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187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1982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Peggy</a:t>
            </a:r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1081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Kelly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Artifacts from earlier wars. Primary sources from this time and place.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6095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Kelly</a:t>
            </a:r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2354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Continue the conversation. 60-65k info per day. unplug a child from the m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edia they encounter. The info they choose to pay attention to. Consumers of info. 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Presence on social media. </a:t>
            </a:r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3719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5734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4026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116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Kelly</a:t>
            </a:r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1463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034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Peggy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Confusion of social media – All of the platforms #s of tools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0120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02951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286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Kelly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Two ways to use social media: 1)have student express what they know and understand on social media. 2) evaluate social media as a primary source</a:t>
            </a:r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8303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Peggy</a:t>
            </a:r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992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747950" y="747775"/>
            <a:ext cx="3647999" cy="364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0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241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333"/>
              <a:buFont typeface="Muli"/>
              <a:buChar char="➜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half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5128375" y="302375"/>
            <a:ext cx="3493198" cy="5030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5128480" y="1509475"/>
            <a:ext cx="3493198" cy="31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2412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333"/>
              <a:buFont typeface="Muli"/>
              <a:buChar char="➜"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24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964225" y="2161800"/>
            <a:ext cx="5215498" cy="8198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Char char="➜"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190100" y="302375"/>
            <a:ext cx="6763800" cy="5030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2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0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Char char="➜"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5840728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li"/>
              <a:buChar char="➜"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uli"/>
              <a:buNone/>
              <a:defRPr sz="1800" b="0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/>
        </p:nvSpPr>
        <p:spPr>
          <a:xfrm>
            <a:off x="0" y="0"/>
            <a:ext cx="9144000" cy="516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2747960" y="747712"/>
            <a:ext cx="3648073" cy="3648073"/>
          </a:xfrm>
          <a:prstGeom prst="ellipse">
            <a:avLst/>
          </a:prstGeom>
          <a:solidFill>
            <a:srgbClr val="00B2FF">
              <a:alpha val="7254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2903535" y="1509712"/>
            <a:ext cx="5718173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2903535" y="301625"/>
            <a:ext cx="5718173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2903535" y="1509712"/>
            <a:ext cx="5718173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2903535" y="301625"/>
            <a:ext cx="5718173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/>
        </p:nvSpPr>
        <p:spPr>
          <a:xfrm>
            <a:off x="0" y="0"/>
            <a:ext cx="9144000" cy="516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 txBox="1"/>
          <p:nvPr/>
        </p:nvSpPr>
        <p:spPr>
          <a:xfrm>
            <a:off x="2379660" y="0"/>
            <a:ext cx="6764337" cy="5143499"/>
          </a:xfrm>
          <a:prstGeom prst="rect">
            <a:avLst/>
          </a:prstGeom>
          <a:solidFill>
            <a:srgbClr val="00B2FF">
              <a:alpha val="7254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2903535" y="1509712"/>
            <a:ext cx="5718173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2903535" y="301625"/>
            <a:ext cx="5718173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rgbClr val="00B2FF">
              <a:alpha val="7254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903535" y="1509712"/>
            <a:ext cx="5718173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2903535" y="301625"/>
            <a:ext cx="5718173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/>
        </p:nvSpPr>
        <p:spPr>
          <a:xfrm>
            <a:off x="0" y="0"/>
            <a:ext cx="9144000" cy="516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/>
          <p:nvPr/>
        </p:nvSpPr>
        <p:spPr>
          <a:xfrm>
            <a:off x="0" y="1790700"/>
            <a:ext cx="9144000" cy="1562099"/>
          </a:xfrm>
          <a:prstGeom prst="rect">
            <a:avLst/>
          </a:prstGeom>
          <a:solidFill>
            <a:srgbClr val="00B2FF">
              <a:alpha val="71764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2903535" y="1509712"/>
            <a:ext cx="5718173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903535" y="301625"/>
            <a:ext cx="5718173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/>
        </p:nvSpPr>
        <p:spPr>
          <a:xfrm>
            <a:off x="0" y="0"/>
            <a:ext cx="9144000" cy="516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1190625" y="0"/>
            <a:ext cx="6762750" cy="857250"/>
          </a:xfrm>
          <a:prstGeom prst="rect">
            <a:avLst/>
          </a:prstGeom>
          <a:solidFill>
            <a:srgbClr val="00B2FF">
              <a:alpha val="7254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2903535" y="1509712"/>
            <a:ext cx="5718173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903535" y="301625"/>
            <a:ext cx="5718173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/>
        </p:nvSpPr>
        <p:spPr>
          <a:xfrm>
            <a:off x="0" y="0"/>
            <a:ext cx="9144000" cy="516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379660" y="0"/>
            <a:ext cx="6764337" cy="5143499"/>
          </a:xfrm>
          <a:prstGeom prst="rect">
            <a:avLst/>
          </a:prstGeom>
          <a:solidFill>
            <a:srgbClr val="00B2FF">
              <a:alpha val="71764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2903535" y="1509712"/>
            <a:ext cx="5718173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2903535" y="301625"/>
            <a:ext cx="5718173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8.gif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25.png"/><Relationship Id="rId9" Type="http://schemas.openxmlformats.org/officeDocument/2006/relationships/image" Target="../media/image12.pn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loc.gov/item/mmorse000107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oc.gov/item/today-in-history/december-07/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psteachersnetwork.org/registe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jones-wagy@cherrycreekschools.org" TargetMode="External"/><Relationship Id="rId4" Type="http://schemas.openxmlformats.org/officeDocument/2006/relationships/hyperlink" Target="mailto:oneilljp@msudenver.ed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/>
        </p:nvSpPr>
        <p:spPr>
          <a:xfrm>
            <a:off x="2732085" y="1814512"/>
            <a:ext cx="3679800" cy="28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Telegrams to Tweets: Creating More Engaged Citizens</a:t>
            </a:r>
          </a:p>
        </p:txBody>
      </p:sp>
      <p:pic>
        <p:nvPicPr>
          <p:cNvPr id="63" name="Shape 63" descr="TPS-logo-H-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037" y="4721225"/>
            <a:ext cx="7527925" cy="29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" name="Shape 153"/>
          <p:cNvGraphicFramePr/>
          <p:nvPr/>
        </p:nvGraphicFramePr>
        <p:xfrm>
          <a:off x="254000" y="1512887"/>
          <a:ext cx="8596275" cy="2745045"/>
        </p:xfrm>
        <a:graphic>
          <a:graphicData uri="http://schemas.openxmlformats.org/drawingml/2006/table">
            <a:tbl>
              <a:tblPr>
                <a:noFill/>
                <a:tableStyleId>{64204F1D-2384-4F27-872C-6F84D4987A0B}</a:tableStyleId>
              </a:tblPr>
              <a:tblGrid>
                <a:gridCol w="382575"/>
                <a:gridCol w="1382700"/>
                <a:gridCol w="6831000"/>
              </a:tblGrid>
              <a:tr h="54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PRIMARY SOURCE MEDIA TYPE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TEXT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Newspaper Articles, Letters, Journals, Manuscripts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IMAGE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Photographs, Political Cartoons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AUDIO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Music, Sound Recordings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MOTION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Video, Film, Animation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692150" y="180975"/>
            <a:ext cx="7847012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Calibri"/>
              <a:buNone/>
            </a:pPr>
            <a:r>
              <a:rPr lang="en-US" sz="4200" b="1" i="0" u="none" strike="noStrike" cap="non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PRIMARY SOURCE TYPE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336925"/>
            <a:ext cx="269873" cy="207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625" y="2792410"/>
            <a:ext cx="276224" cy="18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5912" y="3894137"/>
            <a:ext cx="247649" cy="20796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1692275" y="2476500"/>
            <a:ext cx="6334125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2590800" y="2614610"/>
            <a:ext cx="6334125" cy="501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1635125" y="3621087"/>
            <a:ext cx="633253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5912" y="2255835"/>
            <a:ext cx="230185" cy="207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" name="Shape 166"/>
          <p:cNvGraphicFramePr/>
          <p:nvPr/>
        </p:nvGraphicFramePr>
        <p:xfrm>
          <a:off x="671512" y="1104900"/>
          <a:ext cx="7778725" cy="3741340"/>
        </p:xfrm>
        <a:graphic>
          <a:graphicData uri="http://schemas.openxmlformats.org/drawingml/2006/table">
            <a:tbl>
              <a:tblPr>
                <a:noFill/>
                <a:tableStyleId>{64204F1D-2384-4F27-872C-6F84D4987A0B}</a:tableStyleId>
              </a:tblPr>
              <a:tblGrid>
                <a:gridCol w="466725"/>
                <a:gridCol w="1014400"/>
                <a:gridCol w="3038475"/>
                <a:gridCol w="3259125"/>
              </a:tblGrid>
              <a:tr h="54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00" marR="91400" marT="91400" marB="914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</a:t>
                      </a:r>
                    </a:p>
                  </a:txBody>
                  <a:tcPr marL="91400" marR="91400" marT="91400" marB="914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CONCISE EXPRESSION</a:t>
                      </a:r>
                    </a:p>
                  </a:txBody>
                  <a:tcPr marL="91400" marR="91400" marT="91400" marB="914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EXPANSIVE EXPRESSION</a:t>
                      </a:r>
                    </a:p>
                  </a:txBody>
                  <a:tcPr marL="91400" marR="91400" marT="91400" marB="914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00" marR="91400" marT="91400" marB="914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TEXT</a:t>
                      </a:r>
                    </a:p>
                  </a:txBody>
                  <a:tcPr marL="91400" marR="91400" marT="91400" marB="914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Twitter: </a:t>
                      </a: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 Characters</a:t>
                      </a:r>
                    </a:p>
                  </a:txBody>
                  <a:tcPr marL="91400" marR="91400" marT="91400" marB="914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0" indent="-76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Blogs: </a:t>
                      </a: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Unlimited Characters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00" marR="91400" marT="91400" marB="914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00" marR="91400" marT="91400" marB="914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IMAGE</a:t>
                      </a:r>
                    </a:p>
                  </a:txBody>
                  <a:tcPr marL="91400" marR="91400" marT="91400" marB="914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SnapChat: </a:t>
                      </a: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Single Image</a:t>
                      </a:r>
                    </a:p>
                  </a:txBody>
                  <a:tcPr marL="91400" marR="91400" marT="91400" marB="914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0" indent="-76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14400" marR="0" lvl="0" indent="-76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Instagram: </a:t>
                      </a: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Images Over Time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00" marR="91400" marT="91400" marB="914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2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00" marR="91400" marT="91400" marB="914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AUDIO</a:t>
                      </a:r>
                    </a:p>
                  </a:txBody>
                  <a:tcPr marL="91400" marR="91400" marT="91400" marB="914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Embedded in other apps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91400" marR="91400" marT="91400" marB="914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0" indent="-76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iTunes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Unlimited Audio</a:t>
                      </a:r>
                    </a:p>
                  </a:txBody>
                  <a:tcPr marL="91400" marR="91400" marT="91400" marB="914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00" marR="91400" marT="91400" marB="914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MOTION</a:t>
                      </a:r>
                    </a:p>
                  </a:txBody>
                  <a:tcPr marL="91400" marR="91400" marT="91400" marB="914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Gifs: </a:t>
                      </a: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Short Motion Images</a:t>
                      </a:r>
                    </a:p>
                  </a:txBody>
                  <a:tcPr marL="91400" marR="91400" marT="91400" marB="914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0" indent="-76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YouTube: </a:t>
                      </a: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Unlimited Motion Images</a:t>
                      </a:r>
                    </a:p>
                  </a:txBody>
                  <a:tcPr marL="91400" marR="91400" marT="91400" marB="914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692150" y="180975"/>
            <a:ext cx="7847012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Calibri"/>
              <a:buNone/>
            </a:pPr>
            <a:r>
              <a:rPr lang="en-US" sz="4200" b="1" i="0" u="none" strike="noStrike" cap="non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SOCIAL MEDIA TOOLS</a:t>
            </a: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825" y="3513137"/>
            <a:ext cx="265110" cy="23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0412" y="1885950"/>
            <a:ext cx="263525" cy="23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1362" y="2635250"/>
            <a:ext cx="315912" cy="21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8825" y="4395787"/>
            <a:ext cx="280987" cy="23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 descr="Twitter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36725" y="1736725"/>
            <a:ext cx="570000" cy="5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 descr="wordpress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86375" y="1735135"/>
            <a:ext cx="870000" cy="5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 descr="instagram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86375" y="2455067"/>
            <a:ext cx="5700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 descr="YouTube-logo-full_color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86375" y="4157662"/>
            <a:ext cx="870000" cy="54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11">
            <a:alphaModFix/>
          </a:blip>
          <a:srcRect l="37436" t="49995" r="32585"/>
          <a:stretch/>
        </p:blipFill>
        <p:spPr>
          <a:xfrm>
            <a:off x="2236725" y="2486775"/>
            <a:ext cx="584250" cy="66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286375" y="3336949"/>
            <a:ext cx="569900" cy="5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 descr="giphy.gif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36725" y="4147523"/>
            <a:ext cx="869949" cy="65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36725" y="3344868"/>
            <a:ext cx="723316" cy="5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 idx="4294967295"/>
          </p:nvPr>
        </p:nvSpPr>
        <p:spPr>
          <a:xfrm>
            <a:off x="1036637" y="757237"/>
            <a:ext cx="6937374" cy="1074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TELEGRAMS TO TWEETS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1289050" y="1879600"/>
            <a:ext cx="6565900" cy="199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Char char="➜"/>
            </a:pPr>
            <a:r>
              <a:rPr lang="en-US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Examine ways in which you can use social media to engage students in historical thinking and inquiry.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ul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ul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6310"/>
            <a:ext cx="9144000" cy="45009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2200977" y="4147667"/>
            <a:ext cx="3799438" cy="892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Roboto Slab"/>
              <a:buNone/>
            </a:pPr>
            <a:r>
              <a:rPr lang="en-US" sz="2400" b="0" i="0" u="none" strike="noStrike" cap="none">
                <a:solidFill>
                  <a:srgbClr val="333333"/>
                </a:solidFill>
                <a:latin typeface="Roboto Slab"/>
                <a:ea typeface="Roboto Slab"/>
                <a:cs typeface="Roboto Slab"/>
                <a:sym typeface="Roboto Slab"/>
              </a:rPr>
              <a:t>What hath God wrought?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https://www.loc.gov/item/mmorse000107/</a:t>
            </a:r>
          </a:p>
        </p:txBody>
      </p:sp>
      <p:sp>
        <p:nvSpPr>
          <p:cNvPr id="188" name="Shape 188"/>
          <p:cNvSpPr/>
          <p:nvPr/>
        </p:nvSpPr>
        <p:spPr>
          <a:xfrm>
            <a:off x="2584838" y="3462853"/>
            <a:ext cx="364555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Roboto Slab"/>
              <a:buNone/>
            </a:pPr>
            <a:r>
              <a:rPr lang="en-US" sz="1400" b="1" i="0" u="none" strike="noStrike" cap="none">
                <a:solidFill>
                  <a:srgbClr val="333333"/>
                </a:solidFill>
                <a:latin typeface="Roboto Slab"/>
                <a:ea typeface="Roboto Slab"/>
                <a:cs typeface="Roboto Slab"/>
                <a:sym typeface="Roboto Slab"/>
              </a:rPr>
              <a:t>First telegraphic message---24 May 1844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Morse, Samuel Finley Breese, 1791-1872.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/>
        </p:nvSpPr>
        <p:spPr>
          <a:xfrm>
            <a:off x="2571750" y="0"/>
            <a:ext cx="4000500" cy="5143499"/>
          </a:xfrm>
          <a:prstGeom prst="rect">
            <a:avLst/>
          </a:prstGeom>
          <a:solidFill>
            <a:srgbClr val="00B2FF">
              <a:alpha val="71764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ctrTitle" idx="4294967295"/>
          </p:nvPr>
        </p:nvSpPr>
        <p:spPr>
          <a:xfrm>
            <a:off x="2571750" y="149225"/>
            <a:ext cx="4000500" cy="554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29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Primary Source Analysis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subTitle" idx="4294967295"/>
          </p:nvPr>
        </p:nvSpPr>
        <p:spPr>
          <a:xfrm>
            <a:off x="2889250" y="1103312"/>
            <a:ext cx="3365498" cy="7858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Observe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2889250" y="2209800"/>
            <a:ext cx="3365498" cy="784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Reflect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2889250" y="3254375"/>
            <a:ext cx="3365498" cy="7858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</a:p>
        </p:txBody>
      </p:sp>
      <p:pic>
        <p:nvPicPr>
          <p:cNvPr id="198" name="Shape 198" descr="1280-TPS-Lower-Banner-for-PP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867275"/>
            <a:ext cx="9144000" cy="2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Shape 204"/>
          <p:cNvGraphicFramePr/>
          <p:nvPr/>
        </p:nvGraphicFramePr>
        <p:xfrm>
          <a:off x="212214" y="1117345"/>
          <a:ext cx="8596300" cy="1097220"/>
        </p:xfrm>
        <a:graphic>
          <a:graphicData uri="http://schemas.openxmlformats.org/drawingml/2006/table">
            <a:tbl>
              <a:tblPr>
                <a:noFill/>
                <a:tableStyleId>{64204F1D-2384-4F27-872C-6F84D4987A0B}</a:tableStyleId>
              </a:tblPr>
              <a:tblGrid>
                <a:gridCol w="363150"/>
                <a:gridCol w="924675"/>
                <a:gridCol w="3502150"/>
                <a:gridCol w="3806325"/>
              </a:tblGrid>
              <a:tr h="26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PRIMARY SOURCE MEDIA TYPE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CONCISE EXPRESSION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TEXT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Newspaper Articles, Letters, Journals, Manuscripts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endParaRPr sz="2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21237" y="44450"/>
            <a:ext cx="8178229" cy="693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PRIMARY SOURCE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6781440" y="5354407"/>
            <a:ext cx="3821488" cy="7167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Shape 207" descr="https://lh6.googleusercontent.com/rmL0XaewbfpN7s-JicH1NlkLYVqGhZY3D9k_ZeOZ4Bs-pcIn4VjLkyNSHgEiRyuLEht3zh3l92vKWrDuSJ40sJTCf9hQ6kgcOoZHF04gWCSEV_43RQ2Hzz4ODQMz4iWcBxzo8q9EBQ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2835" y="1627392"/>
            <a:ext cx="3157840" cy="2550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035" y="1627392"/>
            <a:ext cx="263525" cy="23812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4150557" y="4304401"/>
            <a:ext cx="4541627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https://www.loc.gov/item/today-in-history/december-07/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 idx="4294967295"/>
          </p:nvPr>
        </p:nvSpPr>
        <p:spPr>
          <a:xfrm>
            <a:off x="1190625" y="134935"/>
            <a:ext cx="6762750" cy="503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4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HISTORICAL THINKING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1058237" y="1949450"/>
            <a:ext cx="7274104" cy="6190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uli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Author, intent, audience, evidence, accuracy. </a:t>
            </a:r>
          </a:p>
        </p:txBody>
      </p:sp>
      <p:sp>
        <p:nvSpPr>
          <p:cNvPr id="216" name="Shape 216"/>
          <p:cNvSpPr/>
          <p:nvPr/>
        </p:nvSpPr>
        <p:spPr>
          <a:xfrm>
            <a:off x="4454819" y="2417861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pic>
        <p:nvPicPr>
          <p:cNvPr id="217" name="Shape 217" descr="https://lh3.googleusercontent.com/nHjEqMeLyvuzOPQCPfz91_m0N_smPYeqwZ4BbFwV_tJ8ZEIXRlazc1IN-6UyWFOL_7dTzJD3u3uC4bcvETtrE3yFKJojv9Y1Yd4DeePsuE_TbtWwD8Gn1dM0tokrRV7z5No1OGQAUC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383" y="2874463"/>
            <a:ext cx="9410699" cy="27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" name="Shape 223"/>
          <p:cNvGraphicFramePr/>
          <p:nvPr/>
        </p:nvGraphicFramePr>
        <p:xfrm>
          <a:off x="212214" y="1117345"/>
          <a:ext cx="8596300" cy="1097220"/>
        </p:xfrm>
        <a:graphic>
          <a:graphicData uri="http://schemas.openxmlformats.org/drawingml/2006/table">
            <a:tbl>
              <a:tblPr>
                <a:noFill/>
                <a:tableStyleId>{64204F1D-2384-4F27-872C-6F84D4987A0B}</a:tableStyleId>
              </a:tblPr>
              <a:tblGrid>
                <a:gridCol w="363150"/>
                <a:gridCol w="924675"/>
                <a:gridCol w="3502150"/>
                <a:gridCol w="3806325"/>
              </a:tblGrid>
              <a:tr h="26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PRIMARY SOURCE MEDIA TYPE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CONCISE EXPRESSION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TEXT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Newspaper Articles, Letters, Journals, Manuscripts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endParaRPr sz="2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21237" y="44450"/>
            <a:ext cx="8178229" cy="693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SOCIAL MEDIA AS A PRIMARY SOURCE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6781440" y="5354407"/>
            <a:ext cx="3821488" cy="7167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035" y="1627392"/>
            <a:ext cx="263525" cy="23812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4044539" y="4255358"/>
            <a:ext cx="4802917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Shape 2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4547" y="2091672"/>
            <a:ext cx="4802900" cy="2185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 idx="4294967295"/>
          </p:nvPr>
        </p:nvSpPr>
        <p:spPr>
          <a:xfrm>
            <a:off x="1190625" y="134935"/>
            <a:ext cx="6762750" cy="503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4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HISTORICAL THINKING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1058237" y="1949450"/>
            <a:ext cx="7274104" cy="6190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uli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Author, intent, audience, evidence, accuracy. </a:t>
            </a:r>
          </a:p>
        </p:txBody>
      </p:sp>
      <p:sp>
        <p:nvSpPr>
          <p:cNvPr id="235" name="Shape 235"/>
          <p:cNvSpPr/>
          <p:nvPr/>
        </p:nvSpPr>
        <p:spPr>
          <a:xfrm>
            <a:off x="4454819" y="2417861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pic>
        <p:nvPicPr>
          <p:cNvPr id="236" name="Shape 236" descr="https://lh3.googleusercontent.com/nHjEqMeLyvuzOPQCPfz91_m0N_smPYeqwZ4BbFwV_tJ8ZEIXRlazc1IN-6UyWFOL_7dTzJD3u3uC4bcvETtrE3yFKJojv9Y1Yd4DeePsuE_TbtWwD8Gn1dM0tokrRV7z5No1OGQAUC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383" y="2874463"/>
            <a:ext cx="9410699" cy="27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0" y="4533900"/>
            <a:ext cx="9144000" cy="577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tpsteachersnetwork.org/register</a:t>
            </a:r>
          </a:p>
        </p:txBody>
      </p:sp>
      <p:sp>
        <p:nvSpPr>
          <p:cNvPr id="242" name="Shape 242"/>
          <p:cNvSpPr/>
          <p:nvPr/>
        </p:nvSpPr>
        <p:spPr>
          <a:xfrm>
            <a:off x="998537" y="4052887"/>
            <a:ext cx="838198" cy="971550"/>
          </a:xfrm>
          <a:prstGeom prst="curvedRightArrow">
            <a:avLst>
              <a:gd name="adj1" fmla="val 12284"/>
              <a:gd name="adj2" fmla="val 19271"/>
              <a:gd name="adj3" fmla="val 16200"/>
            </a:avLst>
          </a:prstGeom>
          <a:solidFill>
            <a:srgbClr val="A53926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1233487" y="1246187"/>
            <a:ext cx="7104062" cy="828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2097085" y="1047750"/>
            <a:ext cx="7104062" cy="8302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2903535" y="377825"/>
            <a:ext cx="5718173" cy="503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uli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THOUGHTS? IDEAS?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2903535" y="1509712"/>
            <a:ext cx="5718173" cy="1136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uli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Leave with ideas for using social media and primary sources to engage learners.</a:t>
            </a:r>
          </a:p>
          <a:p>
            <a: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ul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Shape 251" descr="C:\Users\kendal\Desktop\Untitled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62512"/>
            <a:ext cx="9144000" cy="280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 descr="1280-TPS-Lower-Banner-for-PP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867275"/>
            <a:ext cx="9144000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/>
          <p:nvPr/>
        </p:nvSpPr>
        <p:spPr>
          <a:xfrm>
            <a:off x="3411537" y="3022600"/>
            <a:ext cx="4787900" cy="1216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title" idx="4294967295"/>
          </p:nvPr>
        </p:nvSpPr>
        <p:spPr>
          <a:xfrm>
            <a:off x="3267112" y="2205825"/>
            <a:ext cx="5500800" cy="2727300"/>
          </a:xfrm>
          <a:prstGeom prst="rect">
            <a:avLst/>
          </a:prstGeom>
          <a:solidFill>
            <a:srgbClr val="CCCCCC">
              <a:alpha val="854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 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4294967295"/>
          </p:nvPr>
        </p:nvSpPr>
        <p:spPr>
          <a:xfrm>
            <a:off x="3327575" y="2280385"/>
            <a:ext cx="2824200" cy="257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Peggy O'Neill-Jones, Ed.D.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Director, Library of Congress Teaching with Primary Sources, Western Region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Metropolitan State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University of Denver</a:t>
            </a:r>
          </a:p>
          <a:p>
            <a:pPr marL="0" marR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oneilljp@msudenver.edu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2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body" idx="4294967295"/>
          </p:nvPr>
        </p:nvSpPr>
        <p:spPr>
          <a:xfrm>
            <a:off x="6056302" y="2249475"/>
            <a:ext cx="2824200" cy="264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Kelly Jones-Wagy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Studies Teacher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Overland High School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Cherry Creek School District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kjones-wagy@cherrycreekschools.org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title" idx="4294967295"/>
          </p:nvPr>
        </p:nvSpPr>
        <p:spPr>
          <a:xfrm>
            <a:off x="276225" y="300037"/>
            <a:ext cx="6865937" cy="550861"/>
          </a:xfrm>
          <a:prstGeom prst="rect">
            <a:avLst/>
          </a:prstGeom>
          <a:solidFill>
            <a:srgbClr val="00B2FF">
              <a:alpha val="71764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Library of Congress, Teaching with Primary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" name="Shape 258"/>
          <p:cNvGraphicFramePr/>
          <p:nvPr/>
        </p:nvGraphicFramePr>
        <p:xfrm>
          <a:off x="1884360" y="1628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{64204F1D-2384-4F27-872C-6F84D4987A0B}</a:tableStyleId>
              </a:tblPr>
              <a:tblGrid>
                <a:gridCol w="430200"/>
                <a:gridCol w="1828800"/>
                <a:gridCol w="3116250"/>
              </a:tblGrid>
              <a:tr h="54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EXPRESSION FORM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TEXT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Concise, Expansive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IMAGE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Concise, Expansive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AUDIO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Concise, Expansive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MOTION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Concise, Expansive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692150" y="180975"/>
            <a:ext cx="7847012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Calibri"/>
              <a:buNone/>
            </a:pPr>
            <a:r>
              <a:rPr lang="en-US" sz="4200" b="1" i="0" u="none" strike="noStrike" cap="non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EXPRESSION FORM</a:t>
            </a: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7075" y="3430587"/>
            <a:ext cx="269873" cy="207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3900" y="2884485"/>
            <a:ext cx="277811" cy="185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09775" y="3987800"/>
            <a:ext cx="246062" cy="207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08185" y="2349500"/>
            <a:ext cx="231775" cy="207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2903535" y="301625"/>
            <a:ext cx="5718173" cy="503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PRESENTATION OBJECTIVES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2903535" y="1538287"/>
            <a:ext cx="1914525" cy="3387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uli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uli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uli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uli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2903535" y="1509712"/>
            <a:ext cx="5718173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uli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uli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uli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929435" y="1538287"/>
            <a:ext cx="1914525" cy="3387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uli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uli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uli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1" name="Shape 81"/>
          <p:cNvGraphicFramePr/>
          <p:nvPr/>
        </p:nvGraphicFramePr>
        <p:xfrm>
          <a:off x="2698750" y="1590675"/>
          <a:ext cx="6027725" cy="3698850"/>
        </p:xfrm>
        <a:graphic>
          <a:graphicData uri="http://schemas.openxmlformats.org/drawingml/2006/table">
            <a:tbl>
              <a:tblPr>
                <a:noFill/>
                <a:tableStyleId>{64204F1D-2384-4F27-872C-6F84D4987A0B}</a:tableStyleId>
              </a:tblPr>
              <a:tblGrid>
                <a:gridCol w="2009775"/>
                <a:gridCol w="2008175"/>
                <a:gridCol w="2009775"/>
              </a:tblGrid>
              <a:tr h="1941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the context of social media, learn to distinguish between media, forms, and tools and how they connect to learning</a:t>
                      </a:r>
                    </a:p>
                  </a:txBody>
                  <a:tcPr marL="91400" marR="91400" marT="91400" marB="914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Examine ways in which you can use social media to engage students in historical thinking </a:t>
                      </a:r>
                    </a:p>
                  </a:txBody>
                  <a:tcPr marL="91400" marR="91400" marT="91400" marB="914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00" marR="91400" marT="91400" marB="914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00" marR="91400" marT="91400" marB="914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00" marR="91400" marT="91400" marB="914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600" b="0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00" marR="91400" marT="91400" marB="914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2" name="Shape 82"/>
          <p:cNvGrpSpPr/>
          <p:nvPr/>
        </p:nvGrpSpPr>
        <p:grpSpPr>
          <a:xfrm>
            <a:off x="5240335" y="3638548"/>
            <a:ext cx="857248" cy="896936"/>
            <a:chOff x="0" y="0"/>
            <a:chExt cx="2147483646" cy="2147483647"/>
          </a:xfrm>
        </p:grpSpPr>
        <p:sp>
          <p:nvSpPr>
            <p:cNvPr id="83" name="Shape 83"/>
            <p:cNvSpPr/>
            <p:nvPr/>
          </p:nvSpPr>
          <p:spPr>
            <a:xfrm>
              <a:off x="0" y="262580723"/>
              <a:ext cx="1893649127" cy="1806080921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94021" y="10665"/>
                  </a:moveTo>
                  <a:lnTo>
                    <a:pt x="94021" y="10665"/>
                  </a:lnTo>
                  <a:lnTo>
                    <a:pt x="90336" y="8150"/>
                  </a:lnTo>
                  <a:lnTo>
                    <a:pt x="86460" y="6208"/>
                  </a:lnTo>
                  <a:lnTo>
                    <a:pt x="82385" y="4274"/>
                  </a:lnTo>
                  <a:lnTo>
                    <a:pt x="78126" y="2722"/>
                  </a:lnTo>
                  <a:lnTo>
                    <a:pt x="73860" y="1559"/>
                  </a:lnTo>
                  <a:lnTo>
                    <a:pt x="69403" y="779"/>
                  </a:lnTo>
                  <a:lnTo>
                    <a:pt x="64747" y="198"/>
                  </a:lnTo>
                  <a:lnTo>
                    <a:pt x="60099" y="7"/>
                  </a:lnTo>
                  <a:lnTo>
                    <a:pt x="56995" y="7"/>
                  </a:lnTo>
                  <a:lnTo>
                    <a:pt x="53891" y="397"/>
                  </a:lnTo>
                  <a:lnTo>
                    <a:pt x="50986" y="779"/>
                  </a:lnTo>
                  <a:lnTo>
                    <a:pt x="48081" y="1169"/>
                  </a:lnTo>
                  <a:lnTo>
                    <a:pt x="45168" y="1942"/>
                  </a:lnTo>
                  <a:lnTo>
                    <a:pt x="42263" y="2722"/>
                  </a:lnTo>
                  <a:lnTo>
                    <a:pt x="39548" y="3693"/>
                  </a:lnTo>
                  <a:lnTo>
                    <a:pt x="36834" y="4656"/>
                  </a:lnTo>
                  <a:lnTo>
                    <a:pt x="34120" y="5818"/>
                  </a:lnTo>
                  <a:lnTo>
                    <a:pt x="31597" y="7179"/>
                  </a:lnTo>
                  <a:lnTo>
                    <a:pt x="29082" y="8731"/>
                  </a:lnTo>
                  <a:lnTo>
                    <a:pt x="26559" y="10283"/>
                  </a:lnTo>
                  <a:lnTo>
                    <a:pt x="24235" y="11827"/>
                  </a:lnTo>
                  <a:lnTo>
                    <a:pt x="21911" y="13769"/>
                  </a:lnTo>
                  <a:lnTo>
                    <a:pt x="19778" y="15512"/>
                  </a:lnTo>
                  <a:lnTo>
                    <a:pt x="17645" y="17645"/>
                  </a:lnTo>
                  <a:lnTo>
                    <a:pt x="15703" y="19587"/>
                  </a:lnTo>
                  <a:lnTo>
                    <a:pt x="13769" y="21911"/>
                  </a:lnTo>
                  <a:lnTo>
                    <a:pt x="12018" y="24044"/>
                  </a:lnTo>
                  <a:lnTo>
                    <a:pt x="10275" y="26368"/>
                  </a:lnTo>
                  <a:lnTo>
                    <a:pt x="8723" y="28891"/>
                  </a:lnTo>
                  <a:lnTo>
                    <a:pt x="7370" y="31406"/>
                  </a:lnTo>
                  <a:lnTo>
                    <a:pt x="6009" y="33929"/>
                  </a:lnTo>
                  <a:lnTo>
                    <a:pt x="4847" y="36643"/>
                  </a:lnTo>
                  <a:lnTo>
                    <a:pt x="3685" y="39357"/>
                  </a:lnTo>
                  <a:lnTo>
                    <a:pt x="2714" y="42072"/>
                  </a:lnTo>
                  <a:lnTo>
                    <a:pt x="1942" y="44977"/>
                  </a:lnTo>
                  <a:lnTo>
                    <a:pt x="1361" y="47882"/>
                  </a:lnTo>
                  <a:lnTo>
                    <a:pt x="779" y="50795"/>
                  </a:lnTo>
                  <a:lnTo>
                    <a:pt x="389" y="53891"/>
                  </a:lnTo>
                  <a:lnTo>
                    <a:pt x="198" y="56804"/>
                  </a:lnTo>
                  <a:lnTo>
                    <a:pt x="0" y="59900"/>
                  </a:lnTo>
                  <a:lnTo>
                    <a:pt x="198" y="63004"/>
                  </a:lnTo>
                  <a:lnTo>
                    <a:pt x="389" y="66108"/>
                  </a:lnTo>
                  <a:lnTo>
                    <a:pt x="779" y="69013"/>
                  </a:lnTo>
                  <a:lnTo>
                    <a:pt x="1361" y="72117"/>
                  </a:lnTo>
                  <a:lnTo>
                    <a:pt x="1942" y="75022"/>
                  </a:lnTo>
                  <a:lnTo>
                    <a:pt x="2714" y="77736"/>
                  </a:lnTo>
                  <a:lnTo>
                    <a:pt x="3685" y="80642"/>
                  </a:lnTo>
                  <a:lnTo>
                    <a:pt x="4847" y="83356"/>
                  </a:lnTo>
                  <a:lnTo>
                    <a:pt x="6009" y="85879"/>
                  </a:lnTo>
                  <a:lnTo>
                    <a:pt x="7370" y="88593"/>
                  </a:lnTo>
                  <a:lnTo>
                    <a:pt x="8723" y="91116"/>
                  </a:lnTo>
                  <a:lnTo>
                    <a:pt x="10275" y="93440"/>
                  </a:lnTo>
                  <a:lnTo>
                    <a:pt x="12018" y="95764"/>
                  </a:lnTo>
                  <a:lnTo>
                    <a:pt x="13769" y="98088"/>
                  </a:lnTo>
                  <a:lnTo>
                    <a:pt x="15703" y="100221"/>
                  </a:lnTo>
                  <a:lnTo>
                    <a:pt x="17645" y="102354"/>
                  </a:lnTo>
                  <a:lnTo>
                    <a:pt x="19778" y="104296"/>
                  </a:lnTo>
                  <a:lnTo>
                    <a:pt x="21911" y="106230"/>
                  </a:lnTo>
                  <a:lnTo>
                    <a:pt x="24235" y="107981"/>
                  </a:lnTo>
                  <a:lnTo>
                    <a:pt x="26559" y="109724"/>
                  </a:lnTo>
                  <a:lnTo>
                    <a:pt x="29082" y="111276"/>
                  </a:lnTo>
                  <a:lnTo>
                    <a:pt x="31597" y="112629"/>
                  </a:lnTo>
                  <a:lnTo>
                    <a:pt x="34120" y="113990"/>
                  </a:lnTo>
                  <a:lnTo>
                    <a:pt x="36834" y="115152"/>
                  </a:lnTo>
                  <a:lnTo>
                    <a:pt x="39548" y="116314"/>
                  </a:lnTo>
                  <a:lnTo>
                    <a:pt x="42263" y="117285"/>
                  </a:lnTo>
                  <a:lnTo>
                    <a:pt x="45168" y="118057"/>
                  </a:lnTo>
                  <a:lnTo>
                    <a:pt x="48081" y="118638"/>
                  </a:lnTo>
                  <a:lnTo>
                    <a:pt x="50986" y="119220"/>
                  </a:lnTo>
                  <a:lnTo>
                    <a:pt x="53891" y="119610"/>
                  </a:lnTo>
                  <a:lnTo>
                    <a:pt x="56995" y="119801"/>
                  </a:lnTo>
                  <a:lnTo>
                    <a:pt x="60099" y="120000"/>
                  </a:lnTo>
                  <a:lnTo>
                    <a:pt x="63195" y="119801"/>
                  </a:lnTo>
                  <a:lnTo>
                    <a:pt x="66108" y="119610"/>
                  </a:lnTo>
                  <a:lnTo>
                    <a:pt x="69204" y="119220"/>
                  </a:lnTo>
                  <a:lnTo>
                    <a:pt x="72117" y="118638"/>
                  </a:lnTo>
                  <a:lnTo>
                    <a:pt x="75022" y="118057"/>
                  </a:lnTo>
                  <a:lnTo>
                    <a:pt x="77927" y="117285"/>
                  </a:lnTo>
                  <a:lnTo>
                    <a:pt x="80642" y="116314"/>
                  </a:lnTo>
                  <a:lnTo>
                    <a:pt x="83356" y="115152"/>
                  </a:lnTo>
                  <a:lnTo>
                    <a:pt x="86070" y="113990"/>
                  </a:lnTo>
                  <a:lnTo>
                    <a:pt x="88593" y="112629"/>
                  </a:lnTo>
                  <a:lnTo>
                    <a:pt x="91108" y="111276"/>
                  </a:lnTo>
                  <a:lnTo>
                    <a:pt x="93631" y="109724"/>
                  </a:lnTo>
                  <a:lnTo>
                    <a:pt x="95955" y="107981"/>
                  </a:lnTo>
                  <a:lnTo>
                    <a:pt x="98279" y="106230"/>
                  </a:lnTo>
                  <a:lnTo>
                    <a:pt x="100412" y="104296"/>
                  </a:lnTo>
                  <a:lnTo>
                    <a:pt x="102545" y="102354"/>
                  </a:lnTo>
                  <a:lnTo>
                    <a:pt x="104487" y="100221"/>
                  </a:lnTo>
                  <a:lnTo>
                    <a:pt x="106421" y="98088"/>
                  </a:lnTo>
                  <a:lnTo>
                    <a:pt x="108172" y="95764"/>
                  </a:lnTo>
                  <a:lnTo>
                    <a:pt x="109716" y="93440"/>
                  </a:lnTo>
                  <a:lnTo>
                    <a:pt x="111268" y="91116"/>
                  </a:lnTo>
                  <a:lnTo>
                    <a:pt x="112820" y="88593"/>
                  </a:lnTo>
                  <a:lnTo>
                    <a:pt x="114181" y="85879"/>
                  </a:lnTo>
                  <a:lnTo>
                    <a:pt x="115343" y="83356"/>
                  </a:lnTo>
                  <a:lnTo>
                    <a:pt x="116306" y="80642"/>
                  </a:lnTo>
                  <a:lnTo>
                    <a:pt x="117277" y="77736"/>
                  </a:lnTo>
                  <a:lnTo>
                    <a:pt x="118248" y="75022"/>
                  </a:lnTo>
                  <a:lnTo>
                    <a:pt x="118830" y="72117"/>
                  </a:lnTo>
                  <a:lnTo>
                    <a:pt x="119411" y="69013"/>
                  </a:lnTo>
                  <a:lnTo>
                    <a:pt x="119801" y="66108"/>
                  </a:lnTo>
                  <a:lnTo>
                    <a:pt x="119992" y="63004"/>
                  </a:lnTo>
                  <a:lnTo>
                    <a:pt x="119992" y="59900"/>
                  </a:lnTo>
                  <a:lnTo>
                    <a:pt x="119801" y="55061"/>
                  </a:lnTo>
                  <a:lnTo>
                    <a:pt x="119220" y="50214"/>
                  </a:lnTo>
                  <a:lnTo>
                    <a:pt x="118248" y="45558"/>
                  </a:lnTo>
                  <a:lnTo>
                    <a:pt x="116895" y="41101"/>
                  </a:lnTo>
                  <a:lnTo>
                    <a:pt x="115343" y="36643"/>
                  </a:lnTo>
                  <a:lnTo>
                    <a:pt x="113401" y="32377"/>
                  </a:lnTo>
                  <a:lnTo>
                    <a:pt x="111077" y="28501"/>
                  </a:lnTo>
                  <a:lnTo>
                    <a:pt x="108363" y="2462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>
              <a:off x="244665777" y="496052547"/>
              <a:ext cx="1404191633" cy="1339257468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09277" y="25620"/>
                  </a:moveTo>
                  <a:lnTo>
                    <a:pt x="109277" y="25620"/>
                  </a:lnTo>
                  <a:lnTo>
                    <a:pt x="111627" y="29280"/>
                  </a:lnTo>
                  <a:lnTo>
                    <a:pt x="113720" y="33198"/>
                  </a:lnTo>
                  <a:lnTo>
                    <a:pt x="115556" y="37384"/>
                  </a:lnTo>
                  <a:lnTo>
                    <a:pt x="117123" y="41570"/>
                  </a:lnTo>
                  <a:lnTo>
                    <a:pt x="118432" y="46014"/>
                  </a:lnTo>
                  <a:lnTo>
                    <a:pt x="119216" y="50457"/>
                  </a:lnTo>
                  <a:lnTo>
                    <a:pt x="119999" y="55159"/>
                  </a:lnTo>
                  <a:lnTo>
                    <a:pt x="119999" y="59860"/>
                  </a:lnTo>
                  <a:lnTo>
                    <a:pt x="119731" y="66139"/>
                  </a:lnTo>
                  <a:lnTo>
                    <a:pt x="118948" y="72150"/>
                  </a:lnTo>
                  <a:lnTo>
                    <a:pt x="117381" y="77645"/>
                  </a:lnTo>
                  <a:lnTo>
                    <a:pt x="115288" y="83388"/>
                  </a:lnTo>
                  <a:lnTo>
                    <a:pt x="112937" y="88626"/>
                  </a:lnTo>
                  <a:lnTo>
                    <a:pt x="109803" y="93327"/>
                  </a:lnTo>
                  <a:lnTo>
                    <a:pt x="106400" y="98028"/>
                  </a:lnTo>
                  <a:lnTo>
                    <a:pt x="102483" y="102214"/>
                  </a:lnTo>
                  <a:lnTo>
                    <a:pt x="98296" y="106132"/>
                  </a:lnTo>
                  <a:lnTo>
                    <a:pt x="93595" y="109534"/>
                  </a:lnTo>
                  <a:lnTo>
                    <a:pt x="88626" y="112669"/>
                  </a:lnTo>
                  <a:lnTo>
                    <a:pt x="83398" y="115288"/>
                  </a:lnTo>
                  <a:lnTo>
                    <a:pt x="77914" y="117112"/>
                  </a:lnTo>
                  <a:lnTo>
                    <a:pt x="72161" y="118679"/>
                  </a:lnTo>
                  <a:lnTo>
                    <a:pt x="66150" y="119731"/>
                  </a:lnTo>
                  <a:lnTo>
                    <a:pt x="60139" y="119989"/>
                  </a:lnTo>
                  <a:lnTo>
                    <a:pt x="53860" y="119731"/>
                  </a:lnTo>
                  <a:lnTo>
                    <a:pt x="48107" y="118679"/>
                  </a:lnTo>
                  <a:lnTo>
                    <a:pt x="42354" y="117112"/>
                  </a:lnTo>
                  <a:lnTo>
                    <a:pt x="36869" y="115288"/>
                  </a:lnTo>
                  <a:lnTo>
                    <a:pt x="31642" y="112669"/>
                  </a:lnTo>
                  <a:lnTo>
                    <a:pt x="26672" y="109534"/>
                  </a:lnTo>
                  <a:lnTo>
                    <a:pt x="21971" y="106132"/>
                  </a:lnTo>
                  <a:lnTo>
                    <a:pt x="17785" y="102214"/>
                  </a:lnTo>
                  <a:lnTo>
                    <a:pt x="13867" y="98028"/>
                  </a:lnTo>
                  <a:lnTo>
                    <a:pt x="10465" y="93327"/>
                  </a:lnTo>
                  <a:lnTo>
                    <a:pt x="7330" y="88626"/>
                  </a:lnTo>
                  <a:lnTo>
                    <a:pt x="4980" y="83388"/>
                  </a:lnTo>
                  <a:lnTo>
                    <a:pt x="2887" y="77645"/>
                  </a:lnTo>
                  <a:lnTo>
                    <a:pt x="1320" y="72150"/>
                  </a:lnTo>
                  <a:lnTo>
                    <a:pt x="536" y="66139"/>
                  </a:lnTo>
                  <a:lnTo>
                    <a:pt x="10" y="59860"/>
                  </a:lnTo>
                  <a:lnTo>
                    <a:pt x="536" y="53849"/>
                  </a:lnTo>
                  <a:lnTo>
                    <a:pt x="1320" y="47838"/>
                  </a:lnTo>
                  <a:lnTo>
                    <a:pt x="2887" y="42085"/>
                  </a:lnTo>
                  <a:lnTo>
                    <a:pt x="4980" y="36601"/>
                  </a:lnTo>
                  <a:lnTo>
                    <a:pt x="7330" y="31373"/>
                  </a:lnTo>
                  <a:lnTo>
                    <a:pt x="10465" y="26404"/>
                  </a:lnTo>
                  <a:lnTo>
                    <a:pt x="13867" y="21960"/>
                  </a:lnTo>
                  <a:lnTo>
                    <a:pt x="17785" y="17516"/>
                  </a:lnTo>
                  <a:lnTo>
                    <a:pt x="21971" y="13599"/>
                  </a:lnTo>
                  <a:lnTo>
                    <a:pt x="26672" y="10196"/>
                  </a:lnTo>
                  <a:lnTo>
                    <a:pt x="31642" y="7320"/>
                  </a:lnTo>
                  <a:lnTo>
                    <a:pt x="36869" y="4711"/>
                  </a:lnTo>
                  <a:lnTo>
                    <a:pt x="42354" y="2618"/>
                  </a:lnTo>
                  <a:lnTo>
                    <a:pt x="48107" y="1309"/>
                  </a:lnTo>
                  <a:lnTo>
                    <a:pt x="53860" y="268"/>
                  </a:lnTo>
                  <a:lnTo>
                    <a:pt x="60139" y="0"/>
                  </a:lnTo>
                  <a:lnTo>
                    <a:pt x="64840" y="268"/>
                  </a:lnTo>
                  <a:lnTo>
                    <a:pt x="69542" y="783"/>
                  </a:lnTo>
                  <a:lnTo>
                    <a:pt x="73985" y="1567"/>
                  </a:lnTo>
                  <a:lnTo>
                    <a:pt x="78429" y="2876"/>
                  </a:lnTo>
                  <a:lnTo>
                    <a:pt x="82615" y="4443"/>
                  </a:lnTo>
                  <a:lnTo>
                    <a:pt x="86801" y="6279"/>
                  </a:lnTo>
                  <a:lnTo>
                    <a:pt x="90719" y="8372"/>
                  </a:lnTo>
                  <a:lnTo>
                    <a:pt x="94379" y="1072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>
              <a:off x="734123957" y="962875994"/>
              <a:ext cx="425276600" cy="405610516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19149" y="49190"/>
                  </a:moveTo>
                  <a:lnTo>
                    <a:pt x="119149" y="49190"/>
                  </a:lnTo>
                  <a:lnTo>
                    <a:pt x="120000" y="59539"/>
                  </a:lnTo>
                  <a:lnTo>
                    <a:pt x="120000" y="65599"/>
                  </a:lnTo>
                  <a:lnTo>
                    <a:pt x="119149" y="71624"/>
                  </a:lnTo>
                  <a:lnTo>
                    <a:pt x="117412" y="77684"/>
                  </a:lnTo>
                  <a:lnTo>
                    <a:pt x="115676" y="82858"/>
                  </a:lnTo>
                  <a:lnTo>
                    <a:pt x="113089" y="88033"/>
                  </a:lnTo>
                  <a:lnTo>
                    <a:pt x="110502" y="93207"/>
                  </a:lnTo>
                  <a:lnTo>
                    <a:pt x="107064" y="98381"/>
                  </a:lnTo>
                  <a:lnTo>
                    <a:pt x="102740" y="102705"/>
                  </a:lnTo>
                  <a:lnTo>
                    <a:pt x="98417" y="106178"/>
                  </a:lnTo>
                  <a:lnTo>
                    <a:pt x="94093" y="109616"/>
                  </a:lnTo>
                  <a:lnTo>
                    <a:pt x="88919" y="113089"/>
                  </a:lnTo>
                  <a:lnTo>
                    <a:pt x="83744" y="114790"/>
                  </a:lnTo>
                  <a:lnTo>
                    <a:pt x="78570" y="117377"/>
                  </a:lnTo>
                  <a:lnTo>
                    <a:pt x="72510" y="118263"/>
                  </a:lnTo>
                  <a:lnTo>
                    <a:pt x="66485" y="119964"/>
                  </a:lnTo>
                  <a:lnTo>
                    <a:pt x="60460" y="119964"/>
                  </a:lnTo>
                  <a:lnTo>
                    <a:pt x="54400" y="119964"/>
                  </a:lnTo>
                  <a:lnTo>
                    <a:pt x="48375" y="118263"/>
                  </a:lnTo>
                  <a:lnTo>
                    <a:pt x="42315" y="117377"/>
                  </a:lnTo>
                  <a:lnTo>
                    <a:pt x="37141" y="114790"/>
                  </a:lnTo>
                  <a:lnTo>
                    <a:pt x="31966" y="113089"/>
                  </a:lnTo>
                  <a:lnTo>
                    <a:pt x="26792" y="109616"/>
                  </a:lnTo>
                  <a:lnTo>
                    <a:pt x="22468" y="106178"/>
                  </a:lnTo>
                  <a:lnTo>
                    <a:pt x="18145" y="102705"/>
                  </a:lnTo>
                  <a:lnTo>
                    <a:pt x="13821" y="98381"/>
                  </a:lnTo>
                  <a:lnTo>
                    <a:pt x="10383" y="93207"/>
                  </a:lnTo>
                  <a:lnTo>
                    <a:pt x="7796" y="88033"/>
                  </a:lnTo>
                  <a:lnTo>
                    <a:pt x="5209" y="82858"/>
                  </a:lnTo>
                  <a:lnTo>
                    <a:pt x="2622" y="77684"/>
                  </a:lnTo>
                  <a:lnTo>
                    <a:pt x="1736" y="71624"/>
                  </a:lnTo>
                  <a:lnTo>
                    <a:pt x="886" y="65599"/>
                  </a:lnTo>
                  <a:lnTo>
                    <a:pt x="35" y="59539"/>
                  </a:lnTo>
                  <a:lnTo>
                    <a:pt x="886" y="53514"/>
                  </a:lnTo>
                  <a:lnTo>
                    <a:pt x="1736" y="47489"/>
                  </a:lnTo>
                  <a:lnTo>
                    <a:pt x="2622" y="42279"/>
                  </a:lnTo>
                  <a:lnTo>
                    <a:pt x="5209" y="36255"/>
                  </a:lnTo>
                  <a:lnTo>
                    <a:pt x="7796" y="31080"/>
                  </a:lnTo>
                  <a:lnTo>
                    <a:pt x="10383" y="25906"/>
                  </a:lnTo>
                  <a:lnTo>
                    <a:pt x="13821" y="21582"/>
                  </a:lnTo>
                  <a:lnTo>
                    <a:pt x="18145" y="17259"/>
                  </a:lnTo>
                  <a:lnTo>
                    <a:pt x="22468" y="13821"/>
                  </a:lnTo>
                  <a:lnTo>
                    <a:pt x="26792" y="10348"/>
                  </a:lnTo>
                  <a:lnTo>
                    <a:pt x="31966" y="6910"/>
                  </a:lnTo>
                  <a:lnTo>
                    <a:pt x="37141" y="4323"/>
                  </a:lnTo>
                  <a:lnTo>
                    <a:pt x="42315" y="2587"/>
                  </a:lnTo>
                  <a:lnTo>
                    <a:pt x="48375" y="850"/>
                  </a:lnTo>
                  <a:lnTo>
                    <a:pt x="54400" y="0"/>
                  </a:lnTo>
                  <a:lnTo>
                    <a:pt x="60460" y="0"/>
                  </a:lnTo>
                  <a:lnTo>
                    <a:pt x="70809" y="85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489458155" y="729404245"/>
              <a:ext cx="914734139" cy="872434015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89485" y="7628"/>
                  </a:moveTo>
                  <a:lnTo>
                    <a:pt x="89485" y="7628"/>
                  </a:lnTo>
                  <a:lnTo>
                    <a:pt x="83075" y="4432"/>
                  </a:lnTo>
                  <a:lnTo>
                    <a:pt x="79467" y="3212"/>
                  </a:lnTo>
                  <a:lnTo>
                    <a:pt x="75842" y="2010"/>
                  </a:lnTo>
                  <a:lnTo>
                    <a:pt x="71838" y="1219"/>
                  </a:lnTo>
                  <a:lnTo>
                    <a:pt x="68230" y="411"/>
                  </a:lnTo>
                  <a:lnTo>
                    <a:pt x="64209" y="16"/>
                  </a:lnTo>
                  <a:lnTo>
                    <a:pt x="60205" y="16"/>
                  </a:lnTo>
                  <a:lnTo>
                    <a:pt x="54175" y="411"/>
                  </a:lnTo>
                  <a:lnTo>
                    <a:pt x="48161" y="1219"/>
                  </a:lnTo>
                  <a:lnTo>
                    <a:pt x="42147" y="2422"/>
                  </a:lnTo>
                  <a:lnTo>
                    <a:pt x="36924" y="4827"/>
                  </a:lnTo>
                  <a:lnTo>
                    <a:pt x="31701" y="7233"/>
                  </a:lnTo>
                  <a:lnTo>
                    <a:pt x="26494" y="10034"/>
                  </a:lnTo>
                  <a:lnTo>
                    <a:pt x="22078" y="13659"/>
                  </a:lnTo>
                  <a:lnTo>
                    <a:pt x="17663" y="17663"/>
                  </a:lnTo>
                  <a:lnTo>
                    <a:pt x="13642" y="21683"/>
                  </a:lnTo>
                  <a:lnTo>
                    <a:pt x="10429" y="26494"/>
                  </a:lnTo>
                  <a:lnTo>
                    <a:pt x="7233" y="31305"/>
                  </a:lnTo>
                  <a:lnTo>
                    <a:pt x="4827" y="36528"/>
                  </a:lnTo>
                  <a:lnTo>
                    <a:pt x="2817" y="42147"/>
                  </a:lnTo>
                  <a:lnTo>
                    <a:pt x="1202" y="47766"/>
                  </a:lnTo>
                  <a:lnTo>
                    <a:pt x="411" y="53780"/>
                  </a:lnTo>
                  <a:lnTo>
                    <a:pt x="0" y="59794"/>
                  </a:lnTo>
                  <a:lnTo>
                    <a:pt x="411" y="66219"/>
                  </a:lnTo>
                  <a:lnTo>
                    <a:pt x="1202" y="71838"/>
                  </a:lnTo>
                  <a:lnTo>
                    <a:pt x="2817" y="77852"/>
                  </a:lnTo>
                  <a:lnTo>
                    <a:pt x="4827" y="83471"/>
                  </a:lnTo>
                  <a:lnTo>
                    <a:pt x="7233" y="88694"/>
                  </a:lnTo>
                  <a:lnTo>
                    <a:pt x="10429" y="93505"/>
                  </a:lnTo>
                  <a:lnTo>
                    <a:pt x="13642" y="97921"/>
                  </a:lnTo>
                  <a:lnTo>
                    <a:pt x="17663" y="102336"/>
                  </a:lnTo>
                  <a:lnTo>
                    <a:pt x="22078" y="106357"/>
                  </a:lnTo>
                  <a:lnTo>
                    <a:pt x="26494" y="109570"/>
                  </a:lnTo>
                  <a:lnTo>
                    <a:pt x="31701" y="112766"/>
                  </a:lnTo>
                  <a:lnTo>
                    <a:pt x="36924" y="115172"/>
                  </a:lnTo>
                  <a:lnTo>
                    <a:pt x="42147" y="117182"/>
                  </a:lnTo>
                  <a:lnTo>
                    <a:pt x="48161" y="118797"/>
                  </a:lnTo>
                  <a:lnTo>
                    <a:pt x="54175" y="119588"/>
                  </a:lnTo>
                  <a:lnTo>
                    <a:pt x="60205" y="119999"/>
                  </a:lnTo>
                  <a:lnTo>
                    <a:pt x="66219" y="119588"/>
                  </a:lnTo>
                  <a:lnTo>
                    <a:pt x="72233" y="118797"/>
                  </a:lnTo>
                  <a:lnTo>
                    <a:pt x="77852" y="117182"/>
                  </a:lnTo>
                  <a:lnTo>
                    <a:pt x="83471" y="115172"/>
                  </a:lnTo>
                  <a:lnTo>
                    <a:pt x="88694" y="112766"/>
                  </a:lnTo>
                  <a:lnTo>
                    <a:pt x="93505" y="109570"/>
                  </a:lnTo>
                  <a:lnTo>
                    <a:pt x="98316" y="106357"/>
                  </a:lnTo>
                  <a:lnTo>
                    <a:pt x="102732" y="102336"/>
                  </a:lnTo>
                  <a:lnTo>
                    <a:pt x="106340" y="97921"/>
                  </a:lnTo>
                  <a:lnTo>
                    <a:pt x="109965" y="93505"/>
                  </a:lnTo>
                  <a:lnTo>
                    <a:pt x="112766" y="88694"/>
                  </a:lnTo>
                  <a:lnTo>
                    <a:pt x="115567" y="83471"/>
                  </a:lnTo>
                  <a:lnTo>
                    <a:pt x="117577" y="77852"/>
                  </a:lnTo>
                  <a:lnTo>
                    <a:pt x="118780" y="71838"/>
                  </a:lnTo>
                  <a:lnTo>
                    <a:pt x="119983" y="66219"/>
                  </a:lnTo>
                  <a:lnTo>
                    <a:pt x="119983" y="59794"/>
                  </a:lnTo>
                  <a:lnTo>
                    <a:pt x="119983" y="55790"/>
                  </a:lnTo>
                  <a:lnTo>
                    <a:pt x="119588" y="52181"/>
                  </a:lnTo>
                  <a:lnTo>
                    <a:pt x="119192" y="48161"/>
                  </a:lnTo>
                  <a:lnTo>
                    <a:pt x="117989" y="44553"/>
                  </a:lnTo>
                  <a:lnTo>
                    <a:pt x="117182" y="40944"/>
                  </a:lnTo>
                  <a:lnTo>
                    <a:pt x="115567" y="37336"/>
                  </a:lnTo>
                  <a:lnTo>
                    <a:pt x="112371" y="3051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51999612" y="1808835989"/>
              <a:ext cx="376418795" cy="338647657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58538" y="42"/>
                  </a:moveTo>
                  <a:lnTo>
                    <a:pt x="11731" y="49663"/>
                  </a:lnTo>
                  <a:lnTo>
                    <a:pt x="6846" y="55861"/>
                  </a:lnTo>
                  <a:lnTo>
                    <a:pt x="2962" y="63119"/>
                  </a:lnTo>
                  <a:lnTo>
                    <a:pt x="1001" y="70336"/>
                  </a:lnTo>
                  <a:lnTo>
                    <a:pt x="40" y="78613"/>
                  </a:lnTo>
                  <a:lnTo>
                    <a:pt x="1001" y="86890"/>
                  </a:lnTo>
                  <a:lnTo>
                    <a:pt x="2962" y="94106"/>
                  </a:lnTo>
                  <a:lnTo>
                    <a:pt x="6846" y="101365"/>
                  </a:lnTo>
                  <a:lnTo>
                    <a:pt x="11731" y="107562"/>
                  </a:lnTo>
                  <a:lnTo>
                    <a:pt x="17577" y="112741"/>
                  </a:lnTo>
                  <a:lnTo>
                    <a:pt x="24384" y="116858"/>
                  </a:lnTo>
                  <a:lnTo>
                    <a:pt x="32192" y="118938"/>
                  </a:lnTo>
                  <a:lnTo>
                    <a:pt x="39039" y="119957"/>
                  </a:lnTo>
                  <a:lnTo>
                    <a:pt x="46846" y="118938"/>
                  </a:lnTo>
                  <a:lnTo>
                    <a:pt x="53653" y="116858"/>
                  </a:lnTo>
                  <a:lnTo>
                    <a:pt x="60500" y="112741"/>
                  </a:lnTo>
                  <a:lnTo>
                    <a:pt x="67307" y="107562"/>
                  </a:lnTo>
                  <a:lnTo>
                    <a:pt x="114114" y="57941"/>
                  </a:lnTo>
                  <a:lnTo>
                    <a:pt x="119959" y="5068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1468247915" y="1808835989"/>
              <a:ext cx="373404421" cy="338647657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40" y="50682"/>
                  </a:moveTo>
                  <a:lnTo>
                    <a:pt x="40" y="50682"/>
                  </a:lnTo>
                  <a:lnTo>
                    <a:pt x="4964" y="57941"/>
                  </a:lnTo>
                  <a:lnTo>
                    <a:pt x="53118" y="107562"/>
                  </a:lnTo>
                  <a:lnTo>
                    <a:pt x="59011" y="112741"/>
                  </a:lnTo>
                  <a:lnTo>
                    <a:pt x="65913" y="116858"/>
                  </a:lnTo>
                  <a:lnTo>
                    <a:pt x="73743" y="118938"/>
                  </a:lnTo>
                  <a:lnTo>
                    <a:pt x="80645" y="119957"/>
                  </a:lnTo>
                  <a:lnTo>
                    <a:pt x="88516" y="118938"/>
                  </a:lnTo>
                  <a:lnTo>
                    <a:pt x="95378" y="116858"/>
                  </a:lnTo>
                  <a:lnTo>
                    <a:pt x="102280" y="112741"/>
                  </a:lnTo>
                  <a:lnTo>
                    <a:pt x="109142" y="107562"/>
                  </a:lnTo>
                  <a:lnTo>
                    <a:pt x="114066" y="101365"/>
                  </a:lnTo>
                  <a:lnTo>
                    <a:pt x="117981" y="94106"/>
                  </a:lnTo>
                  <a:lnTo>
                    <a:pt x="119959" y="86890"/>
                  </a:lnTo>
                  <a:lnTo>
                    <a:pt x="119959" y="78613"/>
                  </a:lnTo>
                  <a:lnTo>
                    <a:pt x="119959" y="70336"/>
                  </a:lnTo>
                  <a:lnTo>
                    <a:pt x="117981" y="63119"/>
                  </a:lnTo>
                  <a:lnTo>
                    <a:pt x="114066" y="55861"/>
                  </a:lnTo>
                  <a:lnTo>
                    <a:pt x="109142" y="49663"/>
                  </a:lnTo>
                  <a:lnTo>
                    <a:pt x="61957" y="4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887102409" y="0"/>
              <a:ext cx="1260381237" cy="1222581566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16209" y="28359"/>
                  </a:moveTo>
                  <a:lnTo>
                    <a:pt x="103689" y="26067"/>
                  </a:lnTo>
                  <a:lnTo>
                    <a:pt x="115922" y="14038"/>
                  </a:lnTo>
                  <a:lnTo>
                    <a:pt x="116795" y="13180"/>
                  </a:lnTo>
                  <a:lnTo>
                    <a:pt x="117369" y="12039"/>
                  </a:lnTo>
                  <a:lnTo>
                    <a:pt x="117668" y="11181"/>
                  </a:lnTo>
                  <a:lnTo>
                    <a:pt x="117668" y="10029"/>
                  </a:lnTo>
                  <a:lnTo>
                    <a:pt x="117668" y="8888"/>
                  </a:lnTo>
                  <a:lnTo>
                    <a:pt x="117369" y="7736"/>
                  </a:lnTo>
                  <a:lnTo>
                    <a:pt x="116795" y="6878"/>
                  </a:lnTo>
                  <a:lnTo>
                    <a:pt x="115922" y="6019"/>
                  </a:lnTo>
                  <a:lnTo>
                    <a:pt x="115049" y="5161"/>
                  </a:lnTo>
                  <a:lnTo>
                    <a:pt x="114176" y="4597"/>
                  </a:lnTo>
                  <a:lnTo>
                    <a:pt x="113004" y="4303"/>
                  </a:lnTo>
                  <a:lnTo>
                    <a:pt x="111844" y="4303"/>
                  </a:lnTo>
                  <a:lnTo>
                    <a:pt x="110672" y="4303"/>
                  </a:lnTo>
                  <a:lnTo>
                    <a:pt x="109799" y="4597"/>
                  </a:lnTo>
                  <a:lnTo>
                    <a:pt x="108639" y="5161"/>
                  </a:lnTo>
                  <a:lnTo>
                    <a:pt x="107766" y="6019"/>
                  </a:lnTo>
                  <a:lnTo>
                    <a:pt x="94074" y="19482"/>
                  </a:lnTo>
                  <a:lnTo>
                    <a:pt x="93488" y="17483"/>
                  </a:lnTo>
                  <a:lnTo>
                    <a:pt x="90869" y="3727"/>
                  </a:lnTo>
                  <a:lnTo>
                    <a:pt x="90582" y="2304"/>
                  </a:lnTo>
                  <a:lnTo>
                    <a:pt x="89997" y="1152"/>
                  </a:lnTo>
                  <a:lnTo>
                    <a:pt x="89411" y="587"/>
                  </a:lnTo>
                  <a:lnTo>
                    <a:pt x="88538" y="11"/>
                  </a:lnTo>
                  <a:lnTo>
                    <a:pt x="87665" y="11"/>
                  </a:lnTo>
                  <a:lnTo>
                    <a:pt x="86505" y="293"/>
                  </a:lnTo>
                  <a:lnTo>
                    <a:pt x="85632" y="870"/>
                  </a:lnTo>
                  <a:lnTo>
                    <a:pt x="84460" y="1728"/>
                  </a:lnTo>
                  <a:lnTo>
                    <a:pt x="64956" y="20623"/>
                  </a:lnTo>
                  <a:lnTo>
                    <a:pt x="64071" y="21775"/>
                  </a:lnTo>
                  <a:lnTo>
                    <a:pt x="63198" y="23209"/>
                  </a:lnTo>
                  <a:lnTo>
                    <a:pt x="62325" y="24926"/>
                  </a:lnTo>
                  <a:lnTo>
                    <a:pt x="61751" y="26360"/>
                  </a:lnTo>
                  <a:lnTo>
                    <a:pt x="61452" y="28077"/>
                  </a:lnTo>
                  <a:lnTo>
                    <a:pt x="61165" y="29794"/>
                  </a:lnTo>
                  <a:lnTo>
                    <a:pt x="61165" y="31510"/>
                  </a:lnTo>
                  <a:lnTo>
                    <a:pt x="61165" y="32945"/>
                  </a:lnTo>
                  <a:lnTo>
                    <a:pt x="63784" y="46690"/>
                  </a:lnTo>
                  <a:lnTo>
                    <a:pt x="64370" y="48689"/>
                  </a:lnTo>
                  <a:lnTo>
                    <a:pt x="1757" y="110264"/>
                  </a:lnTo>
                  <a:lnTo>
                    <a:pt x="872" y="111122"/>
                  </a:lnTo>
                  <a:lnTo>
                    <a:pt x="298" y="112263"/>
                  </a:lnTo>
                  <a:lnTo>
                    <a:pt x="0" y="113403"/>
                  </a:lnTo>
                  <a:lnTo>
                    <a:pt x="0" y="114262"/>
                  </a:lnTo>
                  <a:lnTo>
                    <a:pt x="0" y="115414"/>
                  </a:lnTo>
                  <a:lnTo>
                    <a:pt x="298" y="116554"/>
                  </a:lnTo>
                  <a:lnTo>
                    <a:pt x="872" y="117413"/>
                  </a:lnTo>
                  <a:lnTo>
                    <a:pt x="1757" y="118271"/>
                  </a:lnTo>
                  <a:lnTo>
                    <a:pt x="2630" y="119141"/>
                  </a:lnTo>
                  <a:lnTo>
                    <a:pt x="3503" y="119706"/>
                  </a:lnTo>
                  <a:lnTo>
                    <a:pt x="4663" y="120000"/>
                  </a:lnTo>
                  <a:lnTo>
                    <a:pt x="5835" y="120000"/>
                  </a:lnTo>
                  <a:lnTo>
                    <a:pt x="6995" y="120000"/>
                  </a:lnTo>
                  <a:lnTo>
                    <a:pt x="7868" y="119706"/>
                  </a:lnTo>
                  <a:lnTo>
                    <a:pt x="9028" y="119141"/>
                  </a:lnTo>
                  <a:lnTo>
                    <a:pt x="9901" y="118271"/>
                  </a:lnTo>
                  <a:lnTo>
                    <a:pt x="73985" y="55567"/>
                  </a:lnTo>
                  <a:lnTo>
                    <a:pt x="86505" y="57566"/>
                  </a:lnTo>
                  <a:lnTo>
                    <a:pt x="87964" y="57860"/>
                  </a:lnTo>
                  <a:lnTo>
                    <a:pt x="89710" y="57860"/>
                  </a:lnTo>
                  <a:lnTo>
                    <a:pt x="91168" y="57566"/>
                  </a:lnTo>
                  <a:lnTo>
                    <a:pt x="92914" y="57001"/>
                  </a:lnTo>
                  <a:lnTo>
                    <a:pt x="94660" y="56425"/>
                  </a:lnTo>
                  <a:lnTo>
                    <a:pt x="96119" y="55849"/>
                  </a:lnTo>
                  <a:lnTo>
                    <a:pt x="97566" y="54991"/>
                  </a:lnTo>
                  <a:lnTo>
                    <a:pt x="98738" y="53850"/>
                  </a:lnTo>
                  <a:lnTo>
                    <a:pt x="118254" y="34661"/>
                  </a:lnTo>
                  <a:lnTo>
                    <a:pt x="119127" y="33803"/>
                  </a:lnTo>
                  <a:lnTo>
                    <a:pt x="119701" y="32651"/>
                  </a:lnTo>
                  <a:lnTo>
                    <a:pt x="120000" y="31793"/>
                  </a:lnTo>
                  <a:lnTo>
                    <a:pt x="119701" y="30652"/>
                  </a:lnTo>
                  <a:lnTo>
                    <a:pt x="119414" y="30076"/>
                  </a:lnTo>
                  <a:lnTo>
                    <a:pt x="118541" y="29218"/>
                  </a:lnTo>
                  <a:lnTo>
                    <a:pt x="117369" y="28641"/>
                  </a:lnTo>
                  <a:lnTo>
                    <a:pt x="116209" y="2835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 idx="4294967295"/>
          </p:nvPr>
        </p:nvSpPr>
        <p:spPr>
          <a:xfrm>
            <a:off x="0" y="1927225"/>
            <a:ext cx="4394200" cy="1289048"/>
          </a:xfrm>
          <a:prstGeom prst="rect">
            <a:avLst/>
          </a:prstGeom>
          <a:solidFill>
            <a:srgbClr val="00B2FF">
              <a:alpha val="71764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Let’s Dig 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5127625" y="301625"/>
            <a:ext cx="3494086" cy="503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SOCIAL MEDIA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81525" y="976312"/>
            <a:ext cx="4310062" cy="3525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00"/>
              <a:buFont typeface="Calibri"/>
              <a:buChar char="➜"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Instant Communication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ul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00"/>
              <a:buFont typeface="Calibri"/>
              <a:buChar char="➜"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Time and Geography Independent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ul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00"/>
              <a:buFont typeface="Calibri"/>
              <a:buChar char="➜"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Encourages Conversation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ul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3000"/>
              <a:buFont typeface="Calibri"/>
              <a:buChar char="➜"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Promotes Community</a:t>
            </a:r>
          </a:p>
        </p:txBody>
      </p:sp>
      <p:pic>
        <p:nvPicPr>
          <p:cNvPr id="102" name="Shape 102" descr="flick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800" y="2622550"/>
            <a:ext cx="1104898" cy="1103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 descr="instagr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1285" y="109535"/>
            <a:ext cx="1190623" cy="119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 descr="SoundCloud_logo.sv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837" y="3833812"/>
            <a:ext cx="1573211" cy="89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 descr="Twitter.gi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6912" y="109535"/>
            <a:ext cx="1227136" cy="122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 descr="vin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01935" y="1446212"/>
            <a:ext cx="1031875" cy="1030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 descr="VoicethreadLogo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28885" y="2622550"/>
            <a:ext cx="1643062" cy="99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 descr="wordpress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7200" y="1446212"/>
            <a:ext cx="1708149" cy="110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 descr="YouTube-logo-full_color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319335" y="3686175"/>
            <a:ext cx="1914525" cy="1190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 idx="4294967295"/>
          </p:nvPr>
        </p:nvSpPr>
        <p:spPr>
          <a:xfrm>
            <a:off x="1036637" y="920750"/>
            <a:ext cx="6937374" cy="503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SENSE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1289050" y="1803400"/>
            <a:ext cx="6565900" cy="199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uli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Examine ways in which you can use social media and primary sources to engage students in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uli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historical thinking.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ul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ul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 idx="4294967295"/>
          </p:nvPr>
        </p:nvSpPr>
        <p:spPr>
          <a:xfrm>
            <a:off x="0" y="1665285"/>
            <a:ext cx="5622925" cy="2060575"/>
          </a:xfrm>
          <a:prstGeom prst="rect">
            <a:avLst/>
          </a:prstGeom>
          <a:solidFill>
            <a:srgbClr val="00B2FF">
              <a:alpha val="71764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RE-THINKING THE FRAMEWORK: </a:t>
            </a:r>
            <a:b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SOCIAL MEDIA IN THE CONTEXT OF </a:t>
            </a:r>
            <a:b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SOCIAL STUDIES</a:t>
            </a:r>
            <a:b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 descr="Tree.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1832987" y="111149"/>
            <a:ext cx="5143497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 descr="trees_newyork1.jpg"/>
          <p:cNvPicPr preferRelativeResize="0"/>
          <p:nvPr/>
        </p:nvPicPr>
        <p:blipFill rotWithShape="1">
          <a:blip r:embed="rId4">
            <a:alphaModFix amt="52000"/>
          </a:blip>
          <a:srcRect l="6393" t="9993" r="13594" b="9993"/>
          <a:stretch/>
        </p:blipFill>
        <p:spPr>
          <a:xfrm>
            <a:off x="10110474" y="2474123"/>
            <a:ext cx="3479400" cy="26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3332400" y="1446175"/>
            <a:ext cx="2479200" cy="5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Sources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3421525" y="671800"/>
            <a:ext cx="2137200" cy="5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 Type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3220650" y="2372950"/>
            <a:ext cx="2550300" cy="41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Expression Form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3116725" y="3390500"/>
            <a:ext cx="2892300" cy="5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Media Tool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60075" y="4340525"/>
            <a:ext cx="3349500" cy="41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Historical Thinking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5165475" y="4340525"/>
            <a:ext cx="3479400" cy="41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 Expression 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118950" y="492500"/>
            <a:ext cx="2042400" cy="305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</a:p>
          <a:p>
            <a:pPr lvl="0" algn="ctr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</a:p>
          <a:p>
            <a:pPr lvl="0" algn="ctr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  <a:p>
            <a:pPr lvl="0" algn="ctr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</a:p>
          <a:p>
            <a:pPr lvl="0" algn="ctr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</a:p>
          <a:p>
            <a:pPr lvl="0" algn="ctr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</a:p>
          <a:p>
            <a:pPr lvl="0" algn="ctr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</a:p>
          <a:p>
            <a:pPr lvl="0" algn="ctr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6440700" y="492500"/>
            <a:ext cx="2042400" cy="369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  <a:p>
            <a:pPr lvl="0" algn="ctr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</a:p>
          <a:p>
            <a:pPr lvl="0" algn="ctr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</a:p>
          <a:p>
            <a:pPr lvl="0" algn="ctr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</a:p>
          <a:p>
            <a:pPr lvl="0" algn="ctr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</a:p>
          <a:p>
            <a:pPr lvl="0" algn="ctr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</a:p>
          <a:p>
            <a:pPr lvl="0" algn="ctr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</a:p>
          <a:p>
            <a:pPr lvl="0" algn="ctr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</a:p>
          <a:p>
            <a:pPr lvl="0" algn="ctr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</a:p>
          <a:p>
            <a:pPr lvl="0" algn="ctr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Shape 140"/>
          <p:cNvGraphicFramePr/>
          <p:nvPr/>
        </p:nvGraphicFramePr>
        <p:xfrm>
          <a:off x="254000" y="1512887"/>
          <a:ext cx="7585175" cy="2745045"/>
        </p:xfrm>
        <a:graphic>
          <a:graphicData uri="http://schemas.openxmlformats.org/drawingml/2006/table">
            <a:tbl>
              <a:tblPr>
                <a:noFill/>
                <a:tableStyleId>{64204F1D-2384-4F27-872C-6F84D4987A0B}</a:tableStyleId>
              </a:tblPr>
              <a:tblGrid>
                <a:gridCol w="1016950"/>
                <a:gridCol w="6568225"/>
              </a:tblGrid>
              <a:tr h="54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TEXT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IMAGE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AUDIO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MOTION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692150" y="180975"/>
            <a:ext cx="7847012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Calibri"/>
              <a:buNone/>
            </a:pPr>
            <a:r>
              <a:rPr lang="en-US" sz="4200" b="1" i="0" u="none" strike="noStrike" cap="non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MEDIA TYPE</a:t>
            </a: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3336925"/>
            <a:ext cx="270000" cy="2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825" y="2792410"/>
            <a:ext cx="276300" cy="1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3112" y="3894137"/>
            <a:ext cx="247500" cy="2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1692275" y="2476500"/>
            <a:ext cx="6334125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2590800" y="2614610"/>
            <a:ext cx="6334125" cy="501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1635125" y="3621087"/>
            <a:ext cx="633253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3112" y="2255835"/>
            <a:ext cx="230100" cy="2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anqu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nqu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Banqu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Banqu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Banqu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Banqu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8_Banqu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Microsoft Office PowerPoint</Application>
  <PresentationFormat>On-screen Show (16:9)</PresentationFormat>
  <Paragraphs>165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Roboto Slab</vt:lpstr>
      <vt:lpstr>Georgia</vt:lpstr>
      <vt:lpstr>Arial</vt:lpstr>
      <vt:lpstr>Muli</vt:lpstr>
      <vt:lpstr>Calibri</vt:lpstr>
      <vt:lpstr>1_Banquo template</vt:lpstr>
      <vt:lpstr>Banquo template</vt:lpstr>
      <vt:lpstr>4_Banquo template</vt:lpstr>
      <vt:lpstr>5_Banquo template</vt:lpstr>
      <vt:lpstr>19_Banquo template</vt:lpstr>
      <vt:lpstr>8_Banquo template</vt:lpstr>
      <vt:lpstr>18_Banquo template</vt:lpstr>
      <vt:lpstr>PowerPoint Presentation</vt:lpstr>
      <vt:lpstr> </vt:lpstr>
      <vt:lpstr>PRESENTATION OBJECTIVES</vt:lpstr>
      <vt:lpstr>Let’s Dig In</vt:lpstr>
      <vt:lpstr>SOCIAL MEDIA</vt:lpstr>
      <vt:lpstr>MAKING SENSE</vt:lpstr>
      <vt:lpstr>   RE-THINKING THE FRAMEWORK:   SOCIAL MEDIA IN THE CONTEXT OF  SOCIAL STUDIES  </vt:lpstr>
      <vt:lpstr>PowerPoint Presentation</vt:lpstr>
      <vt:lpstr>MEDIA TYPE</vt:lpstr>
      <vt:lpstr>PRIMARY SOURCE TYPE</vt:lpstr>
      <vt:lpstr>SOCIAL MEDIA TOOLS</vt:lpstr>
      <vt:lpstr>TELEGRAMS TO TWEETS</vt:lpstr>
      <vt:lpstr>Primary Source Analysis</vt:lpstr>
      <vt:lpstr>PRIMARY SOURCE</vt:lpstr>
      <vt:lpstr>HISTORICAL THINKING</vt:lpstr>
      <vt:lpstr>SOCIAL MEDIA AS A PRIMARY SOURCE</vt:lpstr>
      <vt:lpstr>HISTORICAL THINKING</vt:lpstr>
      <vt:lpstr>PowerPoint Presentation</vt:lpstr>
      <vt:lpstr>THOUGHTS? IDEAS?</vt:lpstr>
      <vt:lpstr>EXPRESSION FORM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Clabaugh, Kile</dc:creator>
  <cp:lastModifiedBy>Clabaugh, Kile</cp:lastModifiedBy>
  <cp:revision>1</cp:revision>
  <dcterms:modified xsi:type="dcterms:W3CDTF">2017-02-23T17:50:06Z</dcterms:modified>
</cp:coreProperties>
</file>