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6" r:id="rId3"/>
    <p:sldId id="257" r:id="rId4"/>
    <p:sldId id="258" r:id="rId5"/>
    <p:sldId id="271" r:id="rId6"/>
    <p:sldId id="267" r:id="rId7"/>
    <p:sldId id="269" r:id="rId8"/>
    <p:sldId id="268" r:id="rId9"/>
    <p:sldId id="270" r:id="rId10"/>
    <p:sldId id="260" r:id="rId11"/>
    <p:sldId id="272" r:id="rId12"/>
    <p:sldId id="273" r:id="rId13"/>
    <p:sldId id="274" r:id="rId14"/>
    <p:sldId id="275" r:id="rId15"/>
    <p:sldId id="276" r:id="rId16"/>
    <p:sldId id="277" r:id="rId17"/>
    <p:sldId id="278" r:id="rId18"/>
    <p:sldId id="279" r:id="rId19"/>
    <p:sldId id="280" r:id="rId20"/>
    <p:sldId id="281" r:id="rId21"/>
    <p:sldId id="282" r:id="rId22"/>
    <p:sldId id="261" r:id="rId23"/>
    <p:sldId id="263" r:id="rId24"/>
    <p:sldId id="262" r:id="rId25"/>
    <p:sldId id="283" r:id="rId26"/>
    <p:sldId id="284" r:id="rId27"/>
    <p:sldId id="285" r:id="rId28"/>
    <p:sldId id="287" r:id="rId29"/>
    <p:sldId id="288" r:id="rId30"/>
  </p:sldIdLst>
  <p:sldSz cx="9144000" cy="6858000" type="screen4x3"/>
  <p:notesSz cx="6858000" cy="9144000"/>
  <p:embeddedFontLst>
    <p:embeddedFont>
      <p:font typeface="Calisto MT" panose="02040603050505030304" pitchFamily="18" charset="0"/>
      <p:regular r:id="rId31"/>
      <p:bold r:id="rId32"/>
      <p:italic r:id="rId33"/>
      <p:boldItalic r:id="rId34"/>
    </p:embeddedFont>
    <p:embeddedFont>
      <p:font typeface="Mistral" panose="03090702030407020403" pitchFamily="66" charset="0"/>
      <p:regular r:id="rId35"/>
    </p:embeddedFont>
    <p:embeddedFont>
      <p:font typeface="Wingdings 2" panose="05020102010507070707" pitchFamily="18"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0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3" cstate="print"/>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cstate="print"/>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3"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cstate="print"/>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hortRule.png"/>
          <p:cNvPicPr>
            <a:picLocks noChangeAspect="1"/>
          </p:cNvPicPr>
          <p:nvPr/>
        </p:nvPicPr>
        <p:blipFill>
          <a:blip r:embed="rId4"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cstate="print"/>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15" name="Picture 14" descr="parAvion.png"/>
          <p:cNvPicPr>
            <a:picLocks noChangeAspect="1"/>
          </p:cNvPicPr>
          <p:nvPr/>
        </p:nvPicPr>
        <p:blipFill>
          <a:blip r:embed="rId3" cstate="print"/>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cstate="print"/>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cstate="print"/>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7" name="Picture 6"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7" name="Picture 6" descr="verticalRule.png"/>
          <p:cNvPicPr>
            <a:picLocks noChangeAspect="1"/>
          </p:cNvPicPr>
          <p:nvPr/>
        </p:nvPicPr>
        <p:blipFill>
          <a:blip r:embed="rId2" cstate="print"/>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8" name="Picture 7"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3" cstate="print"/>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cstate="print"/>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cstate="print"/>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cstate="print"/>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pPr/>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2" cstate="print"/>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pPr/>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pPr/>
              <a:t>‹#›</a:t>
            </a:fld>
            <a:endParaRPr lang="en-US"/>
          </a:p>
        </p:txBody>
      </p:sp>
      <p:pic>
        <p:nvPicPr>
          <p:cNvPr id="11" name="Picture 10"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pPr/>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pPr/>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pPr/>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a:t>
            </a:fld>
            <a:endParaRPr lang="en-US"/>
          </a:p>
        </p:txBody>
      </p:sp>
      <p:pic>
        <p:nvPicPr>
          <p:cNvPr id="9" name="Picture 8"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cstate="print"/>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pPr/>
              <a:t>2/22/2017</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ocs.google.com/document/d/10eA5-mCZLSS4MQY5QGb5ewC3VAL6pLkT53V_81ZyitM/previe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Consider the Source</a:t>
            </a:r>
            <a:endParaRPr lang="en-US" dirty="0"/>
          </a:p>
        </p:txBody>
      </p:sp>
      <p:sp>
        <p:nvSpPr>
          <p:cNvPr id="3" name="Subtitle 2"/>
          <p:cNvSpPr>
            <a:spLocks noGrp="1"/>
          </p:cNvSpPr>
          <p:nvPr>
            <p:ph type="subTitle" idx="1"/>
          </p:nvPr>
        </p:nvSpPr>
        <p:spPr/>
        <p:txBody>
          <a:bodyPr/>
          <a:lstStyle/>
          <a:p>
            <a:r>
              <a:rPr lang="en-US" dirty="0" smtClean="0"/>
              <a:t>Fighting Fake News</a:t>
            </a:r>
          </a:p>
          <a:p>
            <a:r>
              <a:rPr lang="en-US" dirty="0" smtClean="0"/>
              <a:t>Shaun T. Schafer, Ph.D.</a:t>
            </a:r>
          </a:p>
          <a:p>
            <a:r>
              <a:rPr lang="en-US" dirty="0" smtClean="0"/>
              <a:t>Spring 2017</a:t>
            </a:r>
            <a:endParaRPr lang="en-US" dirty="0"/>
          </a:p>
        </p:txBody>
      </p:sp>
    </p:spTree>
    <p:extLst>
      <p:ext uri="{BB962C8B-B14F-4D97-AF65-F5344CB8AC3E}">
        <p14:creationId xmlns:p14="http://schemas.microsoft.com/office/powerpoint/2010/main" val="270263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a:t>
            </a:r>
            <a:endParaRPr lang="en-US" dirty="0"/>
          </a:p>
        </p:txBody>
      </p:sp>
      <p:sp>
        <p:nvSpPr>
          <p:cNvPr id="3" name="Content Placeholder 2"/>
          <p:cNvSpPr>
            <a:spLocks noGrp="1"/>
          </p:cNvSpPr>
          <p:nvPr>
            <p:ph idx="1"/>
          </p:nvPr>
        </p:nvSpPr>
        <p:spPr/>
        <p:txBody>
          <a:bodyPr>
            <a:normAutofit/>
          </a:bodyPr>
          <a:lstStyle/>
          <a:p>
            <a:r>
              <a:rPr lang="en-US" dirty="0" smtClean="0"/>
              <a:t>Fake news is …</a:t>
            </a:r>
          </a:p>
          <a:p>
            <a:pPr lvl="1"/>
            <a:r>
              <a:rPr lang="en-US" dirty="0" smtClean="0"/>
              <a:t>Misinformation</a:t>
            </a:r>
          </a:p>
          <a:p>
            <a:pPr lvl="1"/>
            <a:r>
              <a:rPr lang="en-US" dirty="0" smtClean="0"/>
              <a:t>Propaganda</a:t>
            </a:r>
          </a:p>
          <a:p>
            <a:pPr lvl="1"/>
            <a:r>
              <a:rPr lang="en-US" dirty="0" smtClean="0"/>
              <a:t>Hoaxes</a:t>
            </a:r>
          </a:p>
          <a:p>
            <a:pPr lvl="2"/>
            <a:r>
              <a:rPr lang="en-US" dirty="0" smtClean="0"/>
              <a:t>Using social media</a:t>
            </a:r>
          </a:p>
          <a:p>
            <a:pPr lvl="2"/>
            <a:r>
              <a:rPr lang="en-US" dirty="0" smtClean="0"/>
              <a:t>Driving web traffic</a:t>
            </a:r>
          </a:p>
        </p:txBody>
      </p:sp>
    </p:spTree>
    <p:extLst>
      <p:ext uri="{BB962C8B-B14F-4D97-AF65-F5344CB8AC3E}">
        <p14:creationId xmlns:p14="http://schemas.microsoft.com/office/powerpoint/2010/main" val="1636346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Misinformation</a:t>
            </a:r>
            <a:endParaRPr lang="en-US" dirty="0"/>
          </a:p>
        </p:txBody>
      </p:sp>
      <p:sp>
        <p:nvSpPr>
          <p:cNvPr id="3" name="Content Placeholder 2"/>
          <p:cNvSpPr>
            <a:spLocks noGrp="1"/>
          </p:cNvSpPr>
          <p:nvPr>
            <p:ph idx="1"/>
          </p:nvPr>
        </p:nvSpPr>
        <p:spPr/>
        <p:txBody>
          <a:bodyPr/>
          <a:lstStyle/>
          <a:p>
            <a:r>
              <a:rPr lang="en-US" dirty="0" smtClean="0"/>
              <a:t>False or misleading information.</a:t>
            </a:r>
          </a:p>
          <a:p>
            <a:r>
              <a:rPr lang="en-US" dirty="0" smtClean="0"/>
              <a:t>Often out of context.</a:t>
            </a:r>
          </a:p>
          <a:p>
            <a:r>
              <a:rPr lang="en-US" dirty="0" smtClean="0"/>
              <a:t>Often originated with malice.</a:t>
            </a:r>
          </a:p>
          <a:p>
            <a:r>
              <a:rPr lang="en-US" dirty="0" smtClean="0"/>
              <a:t>Designed to harm.</a:t>
            </a:r>
            <a:endParaRPr lang="en-US" dirty="0"/>
          </a:p>
        </p:txBody>
      </p:sp>
      <p:pic>
        <p:nvPicPr>
          <p:cNvPr id="4" name="Picture 3" descr="images-1.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066" y="4302299"/>
            <a:ext cx="4744242" cy="2182351"/>
          </a:xfrm>
          <a:prstGeom prst="rect">
            <a:avLst/>
          </a:prstGeom>
        </p:spPr>
      </p:pic>
    </p:spTree>
    <p:extLst>
      <p:ext uri="{BB962C8B-B14F-4D97-AF65-F5344CB8AC3E}">
        <p14:creationId xmlns:p14="http://schemas.microsoft.com/office/powerpoint/2010/main" val="54187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a:t>
            </a:r>
            <a:endParaRPr lang="en-US" dirty="0"/>
          </a:p>
        </p:txBody>
      </p:sp>
      <p:sp>
        <p:nvSpPr>
          <p:cNvPr id="3" name="Content Placeholder 2"/>
          <p:cNvSpPr>
            <a:spLocks noGrp="1"/>
          </p:cNvSpPr>
          <p:nvPr>
            <p:ph idx="1"/>
          </p:nvPr>
        </p:nvSpPr>
        <p:spPr>
          <a:xfrm>
            <a:off x="571500" y="1905000"/>
            <a:ext cx="4078749" cy="4114800"/>
          </a:xfrm>
        </p:spPr>
        <p:txBody>
          <a:bodyPr/>
          <a:lstStyle/>
          <a:p>
            <a:r>
              <a:rPr lang="en-US" dirty="0" smtClean="0"/>
              <a:t>Ideas or statements that are often false or exaggerated and that are spread in order to help a cause, a political leader, government, etc.</a:t>
            </a:r>
          </a:p>
          <a:p>
            <a:r>
              <a:rPr lang="en-US" dirty="0" smtClean="0"/>
              <a:t>Designed to aid a person or cause.</a:t>
            </a:r>
            <a:endParaRPr lang="en-US" dirty="0"/>
          </a:p>
        </p:txBody>
      </p:sp>
      <p:pic>
        <p:nvPicPr>
          <p:cNvPr id="4" name="Picture 3" descr="images.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4304" y="1905000"/>
            <a:ext cx="3285834" cy="4323466"/>
          </a:xfrm>
          <a:prstGeom prst="rect">
            <a:avLst/>
          </a:prstGeom>
        </p:spPr>
      </p:pic>
    </p:spTree>
    <p:extLst>
      <p:ext uri="{BB962C8B-B14F-4D97-AF65-F5344CB8AC3E}">
        <p14:creationId xmlns:p14="http://schemas.microsoft.com/office/powerpoint/2010/main" val="300751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Hoaxes &amp; Satire</a:t>
            </a:r>
            <a:endParaRPr lang="en-US" dirty="0"/>
          </a:p>
        </p:txBody>
      </p:sp>
      <p:sp>
        <p:nvSpPr>
          <p:cNvPr id="3" name="Content Placeholder 2"/>
          <p:cNvSpPr>
            <a:spLocks noGrp="1"/>
          </p:cNvSpPr>
          <p:nvPr>
            <p:ph idx="1"/>
          </p:nvPr>
        </p:nvSpPr>
        <p:spPr>
          <a:xfrm>
            <a:off x="571500" y="1958664"/>
            <a:ext cx="4025093" cy="4114800"/>
          </a:xfrm>
        </p:spPr>
        <p:txBody>
          <a:bodyPr/>
          <a:lstStyle/>
          <a:p>
            <a:r>
              <a:rPr lang="en-US" dirty="0" smtClean="0"/>
              <a:t>An act intended to trick or dupe.</a:t>
            </a:r>
          </a:p>
          <a:p>
            <a:r>
              <a:rPr lang="en-US" dirty="0" smtClean="0"/>
              <a:t>Something accepted or established by fraud or fabrication.</a:t>
            </a:r>
          </a:p>
          <a:p>
            <a:r>
              <a:rPr lang="en-US" dirty="0" smtClean="0"/>
              <a:t>Designed to entertain.</a:t>
            </a:r>
          </a:p>
          <a:p>
            <a:pPr marL="0" indent="0">
              <a:buNone/>
            </a:pPr>
            <a:endParaRPr lang="en-US" dirty="0" smtClean="0"/>
          </a:p>
          <a:p>
            <a:endParaRPr lang="en-US" dirty="0"/>
          </a:p>
        </p:txBody>
      </p:sp>
      <p:pic>
        <p:nvPicPr>
          <p:cNvPr id="4" name="Picture 3" descr="the-onion-3.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58522">
            <a:off x="4850265" y="2059745"/>
            <a:ext cx="3894771" cy="2921078"/>
          </a:xfrm>
          <a:prstGeom prst="rect">
            <a:avLst/>
          </a:prstGeom>
        </p:spPr>
      </p:pic>
    </p:spTree>
    <p:extLst>
      <p:ext uri="{BB962C8B-B14F-4D97-AF65-F5344CB8AC3E}">
        <p14:creationId xmlns:p14="http://schemas.microsoft.com/office/powerpoint/2010/main" val="331505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3" name="Content Placeholder 2"/>
          <p:cNvSpPr>
            <a:spLocks noGrp="1"/>
          </p:cNvSpPr>
          <p:nvPr>
            <p:ph idx="1"/>
          </p:nvPr>
        </p:nvSpPr>
        <p:spPr/>
        <p:txBody>
          <a:bodyPr/>
          <a:lstStyle/>
          <a:p>
            <a:r>
              <a:rPr lang="en-US" dirty="0" smtClean="0"/>
              <a:t>An informed electorate is key to the functioning of a democracy.</a:t>
            </a:r>
          </a:p>
          <a:p>
            <a:r>
              <a:rPr lang="en-US" dirty="0" smtClean="0"/>
              <a:t>A head full of fake news is a corrosive as a body full of cheese puffs and cotton candy.</a:t>
            </a:r>
          </a:p>
          <a:p>
            <a:r>
              <a:rPr lang="en-US" dirty="0" smtClean="0"/>
              <a:t>Neither is fit.</a:t>
            </a:r>
          </a:p>
          <a:p>
            <a:r>
              <a:rPr lang="en-US" dirty="0" smtClean="0"/>
              <a:t>Neither makes good decisions.</a:t>
            </a:r>
            <a:endParaRPr lang="en-US" dirty="0"/>
          </a:p>
        </p:txBody>
      </p:sp>
    </p:spTree>
    <p:extLst>
      <p:ext uri="{BB962C8B-B14F-4D97-AF65-F5344CB8AC3E}">
        <p14:creationId xmlns:p14="http://schemas.microsoft.com/office/powerpoint/2010/main" val="4252328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Fount</a:t>
            </a:r>
            <a:endParaRPr lang="en-US" dirty="0"/>
          </a:p>
        </p:txBody>
      </p:sp>
      <p:sp>
        <p:nvSpPr>
          <p:cNvPr id="3" name="Content Placeholder 2"/>
          <p:cNvSpPr>
            <a:spLocks noGrp="1"/>
          </p:cNvSpPr>
          <p:nvPr>
            <p:ph idx="1"/>
          </p:nvPr>
        </p:nvSpPr>
        <p:spPr/>
        <p:txBody>
          <a:bodyPr/>
          <a:lstStyle/>
          <a:p>
            <a:r>
              <a:rPr lang="en-US" dirty="0" smtClean="0"/>
              <a:t>Audiences expect information for free.</a:t>
            </a:r>
          </a:p>
          <a:p>
            <a:r>
              <a:rPr lang="en-US" dirty="0" smtClean="0"/>
              <a:t>Audiences expect information, and by extension news, to be everywhere.</a:t>
            </a:r>
          </a:p>
          <a:p>
            <a:r>
              <a:rPr lang="en-US" dirty="0" smtClean="0"/>
              <a:t>Audiences are indiscriminate.</a:t>
            </a:r>
          </a:p>
          <a:p>
            <a:r>
              <a:rPr lang="en-US" dirty="0" smtClean="0"/>
              <a:t>Audiences get what they pay for.</a:t>
            </a:r>
            <a:endParaRPr lang="en-US" dirty="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300" y="3539063"/>
            <a:ext cx="2870200" cy="2832100"/>
          </a:xfrm>
          <a:prstGeom prst="rect">
            <a:avLst/>
          </a:prstGeom>
        </p:spPr>
      </p:pic>
    </p:spTree>
    <p:extLst>
      <p:ext uri="{BB962C8B-B14F-4D97-AF65-F5344CB8AC3E}">
        <p14:creationId xmlns:p14="http://schemas.microsoft.com/office/powerpoint/2010/main" val="3272480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Formula</a:t>
            </a:r>
            <a:endParaRPr lang="en-US" dirty="0"/>
          </a:p>
        </p:txBody>
      </p:sp>
      <p:sp>
        <p:nvSpPr>
          <p:cNvPr id="3" name="Content Placeholder 2"/>
          <p:cNvSpPr>
            <a:spLocks noGrp="1"/>
          </p:cNvSpPr>
          <p:nvPr>
            <p:ph idx="1"/>
          </p:nvPr>
        </p:nvSpPr>
        <p:spPr>
          <a:xfrm>
            <a:off x="571500" y="1905000"/>
            <a:ext cx="4780851" cy="4114800"/>
          </a:xfrm>
        </p:spPr>
        <p:txBody>
          <a:bodyPr/>
          <a:lstStyle/>
          <a:p>
            <a:r>
              <a:rPr lang="en-US" dirty="0" smtClean="0"/>
              <a:t>Fake news mimics news.</a:t>
            </a:r>
          </a:p>
          <a:p>
            <a:r>
              <a:rPr lang="en-US" dirty="0" smtClean="0"/>
              <a:t>It often looks like conventional reporting, a la The Onion.</a:t>
            </a:r>
          </a:p>
          <a:p>
            <a:r>
              <a:rPr lang="en-US" dirty="0" smtClean="0"/>
              <a:t>Often has what appears to be sources.</a:t>
            </a:r>
          </a:p>
          <a:p>
            <a:r>
              <a:rPr lang="en-US" dirty="0" smtClean="0"/>
              <a:t>Often relies on anonymous sources and hearsay.</a:t>
            </a:r>
            <a:endParaRPr lang="en-US" dirty="0"/>
          </a:p>
        </p:txBody>
      </p:sp>
      <p:pic>
        <p:nvPicPr>
          <p:cNvPr id="4" name="Picture 3" descr="Anonymoustips_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192" y="2360973"/>
            <a:ext cx="2921678" cy="2415254"/>
          </a:xfrm>
          <a:prstGeom prst="rect">
            <a:avLst/>
          </a:prstGeom>
        </p:spPr>
      </p:pic>
    </p:spTree>
    <p:extLst>
      <p:ext uri="{BB962C8B-B14F-4D97-AF65-F5344CB8AC3E}">
        <p14:creationId xmlns:p14="http://schemas.microsoft.com/office/powerpoint/2010/main" val="112104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Filters</a:t>
            </a:r>
            <a:endParaRPr lang="en-US" dirty="0"/>
          </a:p>
        </p:txBody>
      </p:sp>
      <p:sp>
        <p:nvSpPr>
          <p:cNvPr id="3" name="Content Placeholder 2"/>
          <p:cNvSpPr>
            <a:spLocks noGrp="1"/>
          </p:cNvSpPr>
          <p:nvPr>
            <p:ph idx="1"/>
          </p:nvPr>
        </p:nvSpPr>
        <p:spPr/>
        <p:txBody>
          <a:bodyPr/>
          <a:lstStyle/>
          <a:p>
            <a:r>
              <a:rPr lang="en-US" dirty="0" smtClean="0"/>
              <a:t>Information removed from reality.</a:t>
            </a:r>
          </a:p>
          <a:p>
            <a:r>
              <a:rPr lang="en-US" dirty="0" smtClean="0"/>
              <a:t>Generations of reproduction in no time.</a:t>
            </a:r>
          </a:p>
          <a:p>
            <a:endParaRPr lang="en-US" dirty="0"/>
          </a:p>
        </p:txBody>
      </p:sp>
    </p:spTree>
    <p:extLst>
      <p:ext uri="{BB962C8B-B14F-4D97-AF65-F5344CB8AC3E}">
        <p14:creationId xmlns:p14="http://schemas.microsoft.com/office/powerpoint/2010/main" val="187256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Lightning Quick</a:t>
            </a:r>
            <a:endParaRPr lang="en-US" dirty="0"/>
          </a:p>
        </p:txBody>
      </p:sp>
      <p:sp>
        <p:nvSpPr>
          <p:cNvPr id="3" name="Content Placeholder 2"/>
          <p:cNvSpPr>
            <a:spLocks noGrp="1"/>
          </p:cNvSpPr>
          <p:nvPr>
            <p:ph idx="1"/>
          </p:nvPr>
        </p:nvSpPr>
        <p:spPr/>
        <p:txBody>
          <a:bodyPr>
            <a:normAutofit/>
          </a:bodyPr>
          <a:lstStyle/>
          <a:p>
            <a:r>
              <a:rPr lang="en-US" dirty="0" smtClean="0"/>
              <a:t>Spread relies on ignorance and confirmation bias.</a:t>
            </a:r>
          </a:p>
          <a:p>
            <a:pPr lvl="1"/>
            <a:r>
              <a:rPr lang="en-US" dirty="0" smtClean="0"/>
              <a:t>Ignorance – I don’t know what I don’t know.</a:t>
            </a:r>
          </a:p>
          <a:p>
            <a:pPr lvl="1"/>
            <a:r>
              <a:rPr lang="en-US" dirty="0" smtClean="0"/>
              <a:t>Confirmation bias – This fits with my beliefs, so it must be true.</a:t>
            </a:r>
          </a:p>
          <a:p>
            <a:r>
              <a:rPr lang="en-US" dirty="0" smtClean="0"/>
              <a:t>Spread counts on clicks and shares.</a:t>
            </a:r>
          </a:p>
          <a:p>
            <a:pPr lvl="1"/>
            <a:r>
              <a:rPr lang="en-US" dirty="0" smtClean="0"/>
              <a:t>“A </a:t>
            </a:r>
            <a:r>
              <a:rPr lang="en-US" dirty="0"/>
              <a:t>lie can travel halfway around the world while the truth is still putting on its </a:t>
            </a:r>
            <a:r>
              <a:rPr lang="en-US" dirty="0" smtClean="0"/>
              <a:t>shoes.” </a:t>
            </a:r>
            <a:r>
              <a:rPr lang="en-US" i="1" dirty="0" smtClean="0"/>
              <a:t>Mark Twain, attributed 1919</a:t>
            </a:r>
          </a:p>
          <a:p>
            <a:pPr lvl="1"/>
            <a:r>
              <a:rPr lang="en-US" dirty="0"/>
              <a:t>“A lie will go round the world while truth is pulling its boots on.</a:t>
            </a:r>
            <a:r>
              <a:rPr lang="en-US" dirty="0" smtClean="0"/>
              <a:t>” – </a:t>
            </a:r>
            <a:r>
              <a:rPr lang="en-US" i="1" dirty="0" smtClean="0"/>
              <a:t>C.H. Spurgeon, 1859</a:t>
            </a:r>
          </a:p>
        </p:txBody>
      </p:sp>
    </p:spTree>
    <p:extLst>
      <p:ext uri="{BB962C8B-B14F-4D97-AF65-F5344CB8AC3E}">
        <p14:creationId xmlns:p14="http://schemas.microsoft.com/office/powerpoint/2010/main" val="400304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Don’t Know</a:t>
            </a:r>
            <a:endParaRPr lang="en-US" dirty="0"/>
          </a:p>
        </p:txBody>
      </p:sp>
      <p:sp>
        <p:nvSpPr>
          <p:cNvPr id="3" name="Content Placeholder 2"/>
          <p:cNvSpPr>
            <a:spLocks noGrp="1"/>
          </p:cNvSpPr>
          <p:nvPr>
            <p:ph idx="1"/>
          </p:nvPr>
        </p:nvSpPr>
        <p:spPr/>
        <p:txBody>
          <a:bodyPr/>
          <a:lstStyle/>
          <a:p>
            <a:r>
              <a:rPr lang="en-US" dirty="0" smtClean="0"/>
              <a:t>Ignorance can hurt.</a:t>
            </a:r>
          </a:p>
          <a:p>
            <a:r>
              <a:rPr lang="en-US" dirty="0" smtClean="0"/>
              <a:t>Lack time to investigate.</a:t>
            </a:r>
          </a:p>
          <a:p>
            <a:r>
              <a:rPr lang="en-US" dirty="0" smtClean="0"/>
              <a:t>Lack desire to investigate.</a:t>
            </a:r>
          </a:p>
          <a:p>
            <a:r>
              <a:rPr lang="en-US" dirty="0" smtClean="0"/>
              <a:t>“Gossip is the Devil’s radio.”</a:t>
            </a:r>
          </a:p>
          <a:p>
            <a:r>
              <a:rPr lang="en-US" dirty="0" smtClean="0"/>
              <a:t>Speaks to human nature.</a:t>
            </a:r>
            <a:endParaRPr lang="en-US" dirty="0"/>
          </a:p>
        </p:txBody>
      </p:sp>
    </p:spTree>
    <p:extLst>
      <p:ext uri="{BB962C8B-B14F-4D97-AF65-F5344CB8AC3E}">
        <p14:creationId xmlns:p14="http://schemas.microsoft.com/office/powerpoint/2010/main" val="371912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News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it is.</a:t>
            </a:r>
          </a:p>
          <a:p>
            <a:endParaRPr lang="en-US" dirty="0" smtClean="0"/>
          </a:p>
          <a:p>
            <a:r>
              <a:rPr lang="en-US" dirty="0" smtClean="0"/>
              <a:t>Where it came from.</a:t>
            </a:r>
          </a:p>
          <a:p>
            <a:endParaRPr lang="en-US" dirty="0" smtClean="0"/>
          </a:p>
          <a:p>
            <a:r>
              <a:rPr lang="en-US" dirty="0" smtClean="0"/>
              <a:t>Where it’s found.</a:t>
            </a:r>
          </a:p>
          <a:p>
            <a:endParaRPr lang="en-US" dirty="0" smtClean="0"/>
          </a:p>
          <a:p>
            <a:r>
              <a:rPr lang="en-US" dirty="0" smtClean="0"/>
              <a:t>What to do about it.</a:t>
            </a:r>
            <a:endParaRPr lang="en-US" dirty="0"/>
          </a:p>
        </p:txBody>
      </p:sp>
    </p:spTree>
    <p:extLst>
      <p:ext uri="{BB962C8B-B14F-4D97-AF65-F5344CB8AC3E}">
        <p14:creationId xmlns:p14="http://schemas.microsoft.com/office/powerpoint/2010/main" val="1025120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a:t>
            </a:r>
            <a:endParaRPr lang="en-US" dirty="0"/>
          </a:p>
        </p:txBody>
      </p:sp>
      <p:sp>
        <p:nvSpPr>
          <p:cNvPr id="3" name="Content Placeholder 2"/>
          <p:cNvSpPr>
            <a:spLocks noGrp="1"/>
          </p:cNvSpPr>
          <p:nvPr>
            <p:ph idx="1"/>
          </p:nvPr>
        </p:nvSpPr>
        <p:spPr/>
        <p:txBody>
          <a:bodyPr/>
          <a:lstStyle/>
          <a:p>
            <a:r>
              <a:rPr lang="en-US" dirty="0" smtClean="0"/>
              <a:t>“It </a:t>
            </a:r>
            <a:r>
              <a:rPr lang="en-US" dirty="0"/>
              <a:t>isn't what we don't know that gives us trouble, it's what we know that </a:t>
            </a:r>
            <a:r>
              <a:rPr lang="en-US" dirty="0" err="1"/>
              <a:t>ain't</a:t>
            </a:r>
            <a:r>
              <a:rPr lang="en-US" dirty="0"/>
              <a:t> so</a:t>
            </a:r>
            <a:r>
              <a:rPr lang="en-US" dirty="0" smtClean="0"/>
              <a:t>.”  </a:t>
            </a:r>
            <a:r>
              <a:rPr lang="en-US" i="1" dirty="0" smtClean="0"/>
              <a:t>Will Rogers</a:t>
            </a:r>
          </a:p>
          <a:p>
            <a:r>
              <a:rPr lang="en-US" dirty="0" smtClean="0"/>
              <a:t>The echo chamber of confirmation bias.</a:t>
            </a:r>
          </a:p>
          <a:p>
            <a:pPr lvl="1"/>
            <a:r>
              <a:rPr lang="en-US" dirty="0" smtClean="0"/>
              <a:t>Audiences loyal to information sources.</a:t>
            </a:r>
          </a:p>
          <a:p>
            <a:pPr lvl="1"/>
            <a:r>
              <a:rPr lang="en-US" dirty="0" smtClean="0"/>
              <a:t>Audiences loyal to information that fits a schema.</a:t>
            </a:r>
          </a:p>
          <a:p>
            <a:r>
              <a:rPr lang="en-US" dirty="0" smtClean="0"/>
              <a:t>The fact-free pronouncement.</a:t>
            </a:r>
            <a:endParaRPr lang="en-US" dirty="0"/>
          </a:p>
        </p:txBody>
      </p:sp>
    </p:spTree>
    <p:extLst>
      <p:ext uri="{BB962C8B-B14F-4D97-AF65-F5344CB8AC3E}">
        <p14:creationId xmlns:p14="http://schemas.microsoft.com/office/powerpoint/2010/main" val="42248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Truth is Out There</a:t>
            </a:r>
            <a:endParaRPr lang="en-US" dirty="0"/>
          </a:p>
        </p:txBody>
      </p:sp>
      <p:sp>
        <p:nvSpPr>
          <p:cNvPr id="3" name="Content Placeholder 2"/>
          <p:cNvSpPr>
            <a:spLocks noGrp="1"/>
          </p:cNvSpPr>
          <p:nvPr>
            <p:ph idx="1"/>
          </p:nvPr>
        </p:nvSpPr>
        <p:spPr/>
        <p:txBody>
          <a:bodyPr/>
          <a:lstStyle/>
          <a:p>
            <a:r>
              <a:rPr lang="en-US" dirty="0" smtClean="0"/>
              <a:t>… And so is this …</a:t>
            </a:r>
          </a:p>
          <a:p>
            <a:r>
              <a:rPr lang="en-US" dirty="0" smtClean="0"/>
              <a:t>Macedonian teens getting rich off of fake news.</a:t>
            </a:r>
            <a:endParaRPr lang="en-US" dirty="0"/>
          </a:p>
        </p:txBody>
      </p:sp>
      <p:pic>
        <p:nvPicPr>
          <p:cNvPr id="5" name="Picture 4" descr="images-2.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277" y="3326486"/>
            <a:ext cx="4586808" cy="2415719"/>
          </a:xfrm>
          <a:prstGeom prst="rect">
            <a:avLst/>
          </a:prstGeom>
        </p:spPr>
      </p:pic>
    </p:spTree>
    <p:extLst>
      <p:ext uri="{BB962C8B-B14F-4D97-AF65-F5344CB8AC3E}">
        <p14:creationId xmlns:p14="http://schemas.microsoft.com/office/powerpoint/2010/main" val="496112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It’s Found</a:t>
            </a:r>
            <a:endParaRPr lang="en-US" dirty="0"/>
          </a:p>
        </p:txBody>
      </p:sp>
      <p:sp>
        <p:nvSpPr>
          <p:cNvPr id="3" name="Content Placeholder 2"/>
          <p:cNvSpPr>
            <a:spLocks noGrp="1"/>
          </p:cNvSpPr>
          <p:nvPr>
            <p:ph idx="1"/>
          </p:nvPr>
        </p:nvSpPr>
        <p:spPr/>
        <p:txBody>
          <a:bodyPr/>
          <a:lstStyle/>
          <a:p>
            <a:r>
              <a:rPr lang="en-US" dirty="0" smtClean="0"/>
              <a:t>Fake news tends to look like news.</a:t>
            </a:r>
          </a:p>
          <a:p>
            <a:r>
              <a:rPr lang="en-US" dirty="0" smtClean="0"/>
              <a:t>Melissa </a:t>
            </a:r>
            <a:r>
              <a:rPr lang="en-US" dirty="0" err="1" smtClean="0"/>
              <a:t>Zimdars</a:t>
            </a:r>
            <a:r>
              <a:rPr lang="en-US" dirty="0" smtClean="0"/>
              <a:t>, professor at Merrimack College, compiled a list of fake news sites.</a:t>
            </a:r>
          </a:p>
          <a:p>
            <a:r>
              <a:rPr lang="en-US" dirty="0" smtClean="0"/>
              <a:t>Posted and removed list because of social media backlash.</a:t>
            </a:r>
          </a:p>
          <a:p>
            <a:endParaRPr lang="en-US" dirty="0"/>
          </a:p>
        </p:txBody>
      </p:sp>
    </p:spTree>
    <p:extLst>
      <p:ext uri="{BB962C8B-B14F-4D97-AF65-F5344CB8AC3E}">
        <p14:creationId xmlns:p14="http://schemas.microsoft.com/office/powerpoint/2010/main" val="180238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 Offenders</a:t>
            </a:r>
            <a:endParaRPr lang="en-US" dirty="0"/>
          </a:p>
        </p:txBody>
      </p:sp>
      <p:sp>
        <p:nvSpPr>
          <p:cNvPr id="5" name="Content Placeholder 4"/>
          <p:cNvSpPr>
            <a:spLocks noGrp="1"/>
          </p:cNvSpPr>
          <p:nvPr>
            <p:ph idx="1"/>
          </p:nvPr>
        </p:nvSpPr>
        <p:spPr/>
        <p:txBody>
          <a:bodyPr>
            <a:normAutofit fontScale="92500" lnSpcReduction="20000"/>
          </a:bodyPr>
          <a:lstStyle/>
          <a:p>
            <a:r>
              <a:rPr lang="en-US" dirty="0" err="1" smtClean="0"/>
              <a:t>Zimdars</a:t>
            </a:r>
            <a:r>
              <a:rPr lang="en-US" dirty="0" smtClean="0"/>
              <a:t>’ list of false, misleading, </a:t>
            </a:r>
            <a:r>
              <a:rPr lang="en-US" dirty="0" err="1" smtClean="0"/>
              <a:t>clickbaity</a:t>
            </a:r>
            <a:r>
              <a:rPr lang="en-US" dirty="0" smtClean="0"/>
              <a:t> and/or satirical sites numbered </a:t>
            </a:r>
            <a:r>
              <a:rPr lang="en-US" sz="2600" b="1" dirty="0" smtClean="0"/>
              <a:t>858</a:t>
            </a:r>
            <a:r>
              <a:rPr lang="en-US" dirty="0" smtClean="0"/>
              <a:t>!</a:t>
            </a:r>
          </a:p>
          <a:p>
            <a:r>
              <a:rPr lang="en-US" dirty="0"/>
              <a:t>“If the story makes you REALLY ANGRY it’s probably a good idea to keep reading about the topic via other sources to make sure the story you read wasn’t purposefully trying to make you angry (with potentially misleading or false information) in order to generate shares and ad revenue,” </a:t>
            </a:r>
            <a:r>
              <a:rPr lang="en-US" dirty="0" err="1"/>
              <a:t>Zimdars</a:t>
            </a:r>
            <a:r>
              <a:rPr lang="en-US" dirty="0"/>
              <a:t> writes</a:t>
            </a:r>
            <a:r>
              <a:rPr lang="en-US" dirty="0" smtClean="0"/>
              <a:t>.</a:t>
            </a:r>
          </a:p>
          <a:p>
            <a:r>
              <a:rPr lang="en-US" dirty="0"/>
              <a:t>List: </a:t>
            </a:r>
            <a:r>
              <a:rPr lang="en-US" dirty="0">
                <a:hlinkClick r:id="rId2"/>
              </a:rPr>
              <a:t>https://docs.google.com/document/d/10eA5-mCZLSS4MQY5QGb5ewC3VAL6pLkT53V_81ZyitM/</a:t>
            </a:r>
            <a:r>
              <a:rPr lang="en-US" dirty="0" smtClean="0">
                <a:hlinkClick r:id="rId2"/>
              </a:rPr>
              <a:t>preview</a:t>
            </a:r>
            <a:endParaRPr lang="en-US" dirty="0" smtClean="0"/>
          </a:p>
        </p:txBody>
      </p:sp>
    </p:spTree>
    <p:extLst>
      <p:ext uri="{BB962C8B-B14F-4D97-AF65-F5344CB8AC3E}">
        <p14:creationId xmlns:p14="http://schemas.microsoft.com/office/powerpoint/2010/main" val="392787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lstStyle/>
          <a:p>
            <a:r>
              <a:rPr lang="en-US" dirty="0" smtClean="0"/>
              <a:t>Share responsibly</a:t>
            </a:r>
          </a:p>
          <a:p>
            <a:r>
              <a:rPr lang="en-US" dirty="0" smtClean="0"/>
              <a:t>Verify</a:t>
            </a:r>
          </a:p>
          <a:p>
            <a:r>
              <a:rPr lang="en-US" dirty="0" smtClean="0"/>
              <a:t>Consider the source</a:t>
            </a:r>
            <a:endParaRPr lang="en-US" dirty="0"/>
          </a:p>
        </p:txBody>
      </p:sp>
      <p:pic>
        <p:nvPicPr>
          <p:cNvPr id="4" name="Picture 3" descr="Unkn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92791">
            <a:off x="4813484" y="2701642"/>
            <a:ext cx="3248088" cy="3291784"/>
          </a:xfrm>
          <a:prstGeom prst="rect">
            <a:avLst/>
          </a:prstGeom>
        </p:spPr>
      </p:pic>
    </p:spTree>
    <p:extLst>
      <p:ext uri="{BB962C8B-B14F-4D97-AF65-F5344CB8AC3E}">
        <p14:creationId xmlns:p14="http://schemas.microsoft.com/office/powerpoint/2010/main" val="1561608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p:txBody>
          <a:bodyPr>
            <a:normAutofit lnSpcReduction="10000"/>
          </a:bodyPr>
          <a:lstStyle/>
          <a:p>
            <a:r>
              <a:rPr lang="en-US" dirty="0" smtClean="0"/>
              <a:t>My Aunt Emma* shares everything that she likes. </a:t>
            </a:r>
          </a:p>
          <a:p>
            <a:r>
              <a:rPr lang="en-US" dirty="0" smtClean="0"/>
              <a:t>She makes no attempt to confirm anything before she clicks.</a:t>
            </a:r>
          </a:p>
          <a:p>
            <a:r>
              <a:rPr lang="en-US" dirty="0" smtClean="0"/>
              <a:t>I have blocked her posts on my Facebook news feed.</a:t>
            </a:r>
          </a:p>
          <a:p>
            <a:r>
              <a:rPr lang="en-US" dirty="0" smtClean="0"/>
              <a:t>Don’t be Aunt Emma.</a:t>
            </a:r>
          </a:p>
          <a:p>
            <a:pPr marL="457200" lvl="1" indent="0">
              <a:buNone/>
            </a:pPr>
            <a:endParaRPr lang="en-US" sz="1600" dirty="0" smtClean="0"/>
          </a:p>
          <a:p>
            <a:pPr marL="457200" lvl="1" indent="0">
              <a:buNone/>
            </a:pPr>
            <a:endParaRPr lang="en-US" sz="1600" dirty="0"/>
          </a:p>
          <a:p>
            <a:pPr marL="457200" lvl="1" indent="0">
              <a:buNone/>
            </a:pPr>
            <a:r>
              <a:rPr lang="en-US" sz="1600" dirty="0" smtClean="0"/>
              <a:t>*Emma is not her real name. I have multiple aunties and I would like them to continue to be my friends. The name was changed to protect me.</a:t>
            </a:r>
            <a:endParaRPr lang="en-US" sz="1600" dirty="0"/>
          </a:p>
        </p:txBody>
      </p:sp>
    </p:spTree>
    <p:extLst>
      <p:ext uri="{BB962C8B-B14F-4D97-AF65-F5344CB8AC3E}">
        <p14:creationId xmlns:p14="http://schemas.microsoft.com/office/powerpoint/2010/main" val="140465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p:txBody>
          <a:bodyPr/>
          <a:lstStyle/>
          <a:p>
            <a:r>
              <a:rPr lang="en-US" dirty="0" smtClean="0"/>
              <a:t>It’s one of the oldest tools in our human relations toolkit.</a:t>
            </a:r>
          </a:p>
          <a:p>
            <a:r>
              <a:rPr lang="en-US" dirty="0" smtClean="0"/>
              <a:t>Humans lead us to other humans, other documents and other sources.</a:t>
            </a:r>
          </a:p>
          <a:p>
            <a:r>
              <a:rPr lang="en-US" dirty="0" smtClean="0"/>
              <a:t>What steps are made to verify information? In an age of hot links, this should be automatic.</a:t>
            </a:r>
          </a:p>
          <a:p>
            <a:r>
              <a:rPr lang="en-US" dirty="0" smtClean="0"/>
              <a:t>Promote transparency</a:t>
            </a:r>
          </a:p>
          <a:p>
            <a:endParaRPr lang="en-US" dirty="0" smtClean="0"/>
          </a:p>
          <a:p>
            <a:pPr>
              <a:buNone/>
            </a:pPr>
            <a:endParaRPr lang="en-US" dirty="0"/>
          </a:p>
        </p:txBody>
      </p:sp>
    </p:spTree>
    <p:extLst>
      <p:ext uri="{BB962C8B-B14F-4D97-AF65-F5344CB8AC3E}">
        <p14:creationId xmlns:p14="http://schemas.microsoft.com/office/powerpoint/2010/main" val="15347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Source</a:t>
            </a:r>
            <a:endParaRPr lang="en-US" dirty="0"/>
          </a:p>
        </p:txBody>
      </p:sp>
      <p:sp>
        <p:nvSpPr>
          <p:cNvPr id="3" name="Content Placeholder 2"/>
          <p:cNvSpPr>
            <a:spLocks noGrp="1"/>
          </p:cNvSpPr>
          <p:nvPr>
            <p:ph idx="1"/>
          </p:nvPr>
        </p:nvSpPr>
        <p:spPr/>
        <p:txBody>
          <a:bodyPr/>
          <a:lstStyle/>
          <a:p>
            <a:r>
              <a:rPr lang="en-US" dirty="0" smtClean="0"/>
              <a:t>Link to your sources.</a:t>
            </a:r>
          </a:p>
          <a:p>
            <a:r>
              <a:rPr lang="en-US" dirty="0" smtClean="0"/>
              <a:t>Reserve anonymity only for the most vulnerable.</a:t>
            </a:r>
          </a:p>
          <a:p>
            <a:r>
              <a:rPr lang="en-US" dirty="0" smtClean="0"/>
              <a:t>Consider why a source is a source.</a:t>
            </a:r>
          </a:p>
          <a:p>
            <a:endParaRPr lang="en-US" dirty="0" smtClean="0"/>
          </a:p>
          <a:p>
            <a:endParaRPr lang="en-US" dirty="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342" y="3816139"/>
            <a:ext cx="3819812" cy="259803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Reminder</a:t>
            </a:r>
            <a:endParaRPr lang="en-US" dirty="0"/>
          </a:p>
        </p:txBody>
      </p:sp>
      <p:sp>
        <p:nvSpPr>
          <p:cNvPr id="4" name="Oval 3"/>
          <p:cNvSpPr/>
          <p:nvPr/>
        </p:nvSpPr>
        <p:spPr>
          <a:xfrm>
            <a:off x="2392680" y="2359450"/>
            <a:ext cx="4693920" cy="3995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52800" y="4178499"/>
            <a:ext cx="2727960" cy="707886"/>
          </a:xfrm>
          <a:prstGeom prst="rect">
            <a:avLst/>
          </a:prstGeom>
          <a:noFill/>
        </p:spPr>
        <p:txBody>
          <a:bodyPr wrap="square" rtlCol="0">
            <a:spAutoFit/>
          </a:bodyPr>
          <a:lstStyle/>
          <a:p>
            <a:r>
              <a:rPr lang="en-US" sz="4000" dirty="0" smtClean="0"/>
              <a:t>REALITY</a:t>
            </a:r>
            <a:endParaRPr lang="en-US" sz="4000" dirty="0"/>
          </a:p>
        </p:txBody>
      </p:sp>
      <p:sp>
        <p:nvSpPr>
          <p:cNvPr id="6" name="Oval 5"/>
          <p:cNvSpPr/>
          <p:nvPr/>
        </p:nvSpPr>
        <p:spPr>
          <a:xfrm rot="2490017">
            <a:off x="204227" y="2100220"/>
            <a:ext cx="3171882" cy="11051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chemeClr val="tx1"/>
                </a:solidFill>
              </a:rPr>
              <a:t>MISINFORMATION</a:t>
            </a:r>
            <a:endParaRPr lang="en-US" sz="1700" dirty="0">
              <a:solidFill>
                <a:schemeClr val="tx1"/>
              </a:solidFill>
            </a:endParaRPr>
          </a:p>
        </p:txBody>
      </p:sp>
      <p:sp>
        <p:nvSpPr>
          <p:cNvPr id="7" name="Oval 6"/>
          <p:cNvSpPr/>
          <p:nvPr/>
        </p:nvSpPr>
        <p:spPr>
          <a:xfrm rot="19447430">
            <a:off x="5840781" y="2985601"/>
            <a:ext cx="3367851" cy="107772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PROPAGANDA</a:t>
            </a:r>
            <a:endParaRPr lang="en-US" sz="2200" dirty="0">
              <a:solidFill>
                <a:schemeClr val="tx1"/>
              </a:solidFill>
            </a:endParaRPr>
          </a:p>
        </p:txBody>
      </p:sp>
      <p:sp>
        <p:nvSpPr>
          <p:cNvPr id="8" name="Oval 7"/>
          <p:cNvSpPr/>
          <p:nvPr/>
        </p:nvSpPr>
        <p:spPr>
          <a:xfrm>
            <a:off x="5928360" y="1579341"/>
            <a:ext cx="1158240" cy="1021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140336">
            <a:off x="4739728" y="1657926"/>
            <a:ext cx="1508760" cy="7010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SATIRE</a:t>
            </a:r>
            <a:endParaRPr lang="en-US" dirty="0">
              <a:solidFill>
                <a:schemeClr val="tx1"/>
              </a:solidFill>
            </a:endParaRPr>
          </a:p>
        </p:txBody>
      </p:sp>
      <p:sp>
        <p:nvSpPr>
          <p:cNvPr id="10" name="TextBox 9"/>
          <p:cNvSpPr txBox="1"/>
          <p:nvPr/>
        </p:nvSpPr>
        <p:spPr>
          <a:xfrm>
            <a:off x="5973391" y="1916325"/>
            <a:ext cx="1146468" cy="369332"/>
          </a:xfrm>
          <a:prstGeom prst="rect">
            <a:avLst/>
          </a:prstGeom>
          <a:noFill/>
        </p:spPr>
        <p:txBody>
          <a:bodyPr wrap="none" rtlCol="0">
            <a:spAutoFit/>
          </a:bodyPr>
          <a:lstStyle/>
          <a:p>
            <a:r>
              <a:rPr lang="en-US" dirty="0" smtClean="0"/>
              <a:t>HOAXES</a:t>
            </a:r>
            <a:endParaRPr lang="en-US" dirty="0"/>
          </a:p>
        </p:txBody>
      </p:sp>
      <p:sp>
        <p:nvSpPr>
          <p:cNvPr id="11" name="Quad Arrow 10"/>
          <p:cNvSpPr/>
          <p:nvPr/>
        </p:nvSpPr>
        <p:spPr>
          <a:xfrm>
            <a:off x="3276600" y="2374691"/>
            <a:ext cx="3257892" cy="1944458"/>
          </a:xfrm>
          <a:prstGeom prst="quad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Social Media</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Credits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This presentation meant spending a lot of time wallowing in some of the worst fake news and </a:t>
            </a:r>
            <a:r>
              <a:rPr lang="en-US" dirty="0" err="1" smtClean="0"/>
              <a:t>clickbait</a:t>
            </a:r>
            <a:r>
              <a:rPr lang="en-US" dirty="0" smtClean="0"/>
              <a:t> sites. It also built on the work of: </a:t>
            </a:r>
          </a:p>
          <a:p>
            <a:r>
              <a:rPr lang="en-US" dirty="0" smtClean="0"/>
              <a:t>Melissa </a:t>
            </a:r>
            <a:r>
              <a:rPr lang="en-US" dirty="0" err="1" smtClean="0"/>
              <a:t>Zimdars</a:t>
            </a:r>
            <a:r>
              <a:rPr lang="en-US" dirty="0" smtClean="0"/>
              <a:t>, Merrimack College</a:t>
            </a:r>
          </a:p>
          <a:p>
            <a:r>
              <a:rPr lang="en-US" dirty="0" smtClean="0"/>
              <a:t>Attorney and </a:t>
            </a:r>
            <a:r>
              <a:rPr lang="en-US" dirty="0" err="1" smtClean="0"/>
              <a:t>Imgur</a:t>
            </a:r>
            <a:r>
              <a:rPr lang="en-US" dirty="0" smtClean="0"/>
              <a:t> user Vanessa Otero</a:t>
            </a:r>
          </a:p>
          <a:p>
            <a:r>
              <a:rPr lang="en-US" dirty="0" smtClean="0"/>
              <a:t>The Library of Congress</a:t>
            </a:r>
          </a:p>
          <a:p>
            <a:r>
              <a:rPr lang="en-US" dirty="0" smtClean="0"/>
              <a:t>Clip Art</a:t>
            </a:r>
          </a:p>
          <a:p>
            <a:r>
              <a:rPr lang="en-US" dirty="0" smtClean="0"/>
              <a:t>The Weekly World News archives</a:t>
            </a:r>
          </a:p>
          <a:p>
            <a:r>
              <a:rPr lang="en-US" dirty="0" smtClean="0"/>
              <a:t>Collected works of Will Rogers</a:t>
            </a:r>
          </a:p>
          <a:p>
            <a:r>
              <a:rPr lang="en-US" dirty="0" smtClean="0"/>
              <a:t>Collected works of Mark Twain</a:t>
            </a:r>
          </a:p>
          <a:p>
            <a:r>
              <a:rPr lang="en-US" dirty="0" err="1" smtClean="0"/>
              <a:t>Openclipart.com</a:t>
            </a:r>
            <a:endParaRPr lang="en-US" dirty="0" smtClean="0"/>
          </a:p>
          <a:p>
            <a:r>
              <a:rPr lang="en-US" smtClean="0"/>
              <a:t>Getty Images</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used to be easy</a:t>
            </a:r>
            <a:endParaRPr lang="en-US" dirty="0"/>
          </a:p>
        </p:txBody>
      </p:sp>
      <p:pic>
        <p:nvPicPr>
          <p:cNvPr id="4" name="Content Placeholder 3" descr="BatBoy_01.jpg"/>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126850"/>
          <a:stretch/>
        </p:blipFill>
        <p:spPr/>
      </p:pic>
      <p:sp>
        <p:nvSpPr>
          <p:cNvPr id="5" name="TextBox 4"/>
          <p:cNvSpPr txBox="1"/>
          <p:nvPr/>
        </p:nvSpPr>
        <p:spPr>
          <a:xfrm>
            <a:off x="1144677" y="2146637"/>
            <a:ext cx="2897463" cy="3785652"/>
          </a:xfrm>
          <a:prstGeom prst="rect">
            <a:avLst/>
          </a:prstGeom>
          <a:noFill/>
        </p:spPr>
        <p:txBody>
          <a:bodyPr wrap="square" rtlCol="0">
            <a:spAutoFit/>
          </a:bodyPr>
          <a:lstStyle/>
          <a:p>
            <a:r>
              <a:rPr lang="en-US" sz="2400" dirty="0" smtClean="0"/>
              <a:t>For nearly three decades, Weekly World News provided a primer in fake news.</a:t>
            </a:r>
          </a:p>
          <a:p>
            <a:endParaRPr lang="en-US" sz="2400" dirty="0"/>
          </a:p>
          <a:p>
            <a:r>
              <a:rPr lang="en-US" sz="2400" dirty="0" smtClean="0"/>
              <a:t>We all saw it at the grocery store, and we all knew it was fake.</a:t>
            </a:r>
            <a:endParaRPr lang="en-US" sz="2400" dirty="0"/>
          </a:p>
        </p:txBody>
      </p:sp>
    </p:spTree>
    <p:extLst>
      <p:ext uri="{BB962C8B-B14F-4D97-AF65-F5344CB8AC3E}">
        <p14:creationId xmlns:p14="http://schemas.microsoft.com/office/powerpoint/2010/main" val="1019979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easy</a:t>
            </a:r>
            <a:endParaRPr lang="en-US" dirty="0"/>
          </a:p>
        </p:txBody>
      </p:sp>
      <p:pic>
        <p:nvPicPr>
          <p:cNvPr id="4" name="Content Placeholder 3" descr="images.jpeg"/>
          <p:cNvPicPr>
            <a:picLocks noGrp="1" noChangeAspect="1"/>
          </p:cNvPicPr>
          <p:nvPr>
            <p:ph idx="1"/>
          </p:nvPr>
        </p:nvPicPr>
        <p:blipFill>
          <a:blip r:embed="rId2" cstate="print">
            <a:extLst>
              <a:ext uri="{28A0092B-C50C-407E-A947-70E740481C1C}">
                <a14:useLocalDpi xmlns:a14="http://schemas.microsoft.com/office/drawing/2010/main" val="0"/>
              </a:ext>
            </a:extLst>
          </a:blip>
          <a:srcRect l="-8396" r="-8396"/>
          <a:stretch>
            <a:fillRect/>
          </a:stretch>
        </p:blipFill>
        <p:spPr>
          <a:xfrm>
            <a:off x="571500" y="1905000"/>
            <a:ext cx="3917950" cy="4114800"/>
          </a:xfrm>
        </p:spPr>
      </p:pic>
      <p:pic>
        <p:nvPicPr>
          <p:cNvPr id="7" name="Picture 6"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1287" y="1991360"/>
            <a:ext cx="3312359" cy="4010552"/>
          </a:xfrm>
          <a:prstGeom prst="rect">
            <a:avLst/>
          </a:prstGeom>
        </p:spPr>
      </p:pic>
    </p:spTree>
    <p:extLst>
      <p:ext uri="{BB962C8B-B14F-4D97-AF65-F5344CB8AC3E}">
        <p14:creationId xmlns:p14="http://schemas.microsoft.com/office/powerpoint/2010/main" val="4857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a:t>
            </a:r>
            <a:endParaRPr lang="en-US" dirty="0"/>
          </a:p>
        </p:txBody>
      </p:sp>
      <p:sp>
        <p:nvSpPr>
          <p:cNvPr id="3" name="Content Placeholder 2"/>
          <p:cNvSpPr>
            <a:spLocks noGrp="1"/>
          </p:cNvSpPr>
          <p:nvPr>
            <p:ph idx="1"/>
          </p:nvPr>
        </p:nvSpPr>
        <p:spPr>
          <a:xfrm>
            <a:off x="571500" y="1932156"/>
            <a:ext cx="8001000" cy="679564"/>
          </a:xfrm>
        </p:spPr>
        <p:txBody>
          <a:bodyPr>
            <a:normAutofit lnSpcReduction="10000"/>
          </a:bodyPr>
          <a:lstStyle/>
          <a:p>
            <a:r>
              <a:rPr lang="en-US" dirty="0" smtClean="0"/>
              <a:t>Hoaxes and doctored stories have a long history.</a:t>
            </a:r>
          </a:p>
          <a:p>
            <a:endParaRPr lang="en-US" dirty="0"/>
          </a:p>
        </p:txBody>
      </p:sp>
      <p:pic>
        <p:nvPicPr>
          <p:cNvPr id="4" name="Picture 3" descr="benito-mussolini-removes-horse-handler-194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2611720"/>
            <a:ext cx="7656814" cy="2775595"/>
          </a:xfrm>
          <a:prstGeom prst="rect">
            <a:avLst/>
          </a:prstGeom>
        </p:spPr>
      </p:pic>
      <p:sp>
        <p:nvSpPr>
          <p:cNvPr id="5" name="TextBox 4"/>
          <p:cNvSpPr txBox="1"/>
          <p:nvPr/>
        </p:nvSpPr>
        <p:spPr>
          <a:xfrm>
            <a:off x="715423" y="5795871"/>
            <a:ext cx="7512891" cy="369332"/>
          </a:xfrm>
          <a:prstGeom prst="rect">
            <a:avLst/>
          </a:prstGeom>
          <a:noFill/>
        </p:spPr>
        <p:txBody>
          <a:bodyPr wrap="square" rtlCol="0">
            <a:spAutoFit/>
          </a:bodyPr>
          <a:lstStyle/>
          <a:p>
            <a:r>
              <a:rPr lang="en-US" dirty="0" smtClean="0"/>
              <a:t>The horse handler was removed to make Mussolini look more heroic.</a:t>
            </a:r>
            <a:endParaRPr lang="en-US" dirty="0"/>
          </a:p>
        </p:txBody>
      </p:sp>
    </p:spTree>
    <p:extLst>
      <p:ext uri="{BB962C8B-B14F-4D97-AF65-F5344CB8AC3E}">
        <p14:creationId xmlns:p14="http://schemas.microsoft.com/office/powerpoint/2010/main" val="139893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Control</a:t>
            </a:r>
            <a:endParaRPr lang="en-US" dirty="0"/>
          </a:p>
        </p:txBody>
      </p:sp>
      <p:pic>
        <p:nvPicPr>
          <p:cNvPr id="4" name="Content Placeholder 3" descr="general-ulsses-s-grant-on-horst-doctored-photosopped-2.jpg"/>
          <p:cNvPicPr>
            <a:picLocks noGrp="1" noChangeAspect="1"/>
          </p:cNvPicPr>
          <p:nvPr>
            <p:ph idx="1"/>
          </p:nvPr>
        </p:nvPicPr>
        <p:blipFill>
          <a:blip r:embed="rId2" cstate="print">
            <a:extLst>
              <a:ext uri="{28A0092B-C50C-407E-A947-70E740481C1C}">
                <a14:useLocalDpi xmlns:a14="http://schemas.microsoft.com/office/drawing/2010/main" val="0"/>
              </a:ext>
            </a:extLst>
          </a:blip>
          <a:srcRect t="17347" b="17347"/>
          <a:stretch>
            <a:fillRect/>
          </a:stretch>
        </p:blipFill>
        <p:spPr/>
      </p:pic>
    </p:spTree>
    <p:extLst>
      <p:ext uri="{BB962C8B-B14F-4D97-AF65-F5344CB8AC3E}">
        <p14:creationId xmlns:p14="http://schemas.microsoft.com/office/powerpoint/2010/main" val="75484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Detective Work</a:t>
            </a:r>
            <a:endParaRPr lang="en-US" dirty="0"/>
          </a:p>
        </p:txBody>
      </p:sp>
      <p:sp>
        <p:nvSpPr>
          <p:cNvPr id="3" name="Content Placeholder 2"/>
          <p:cNvSpPr>
            <a:spLocks noGrp="1"/>
          </p:cNvSpPr>
          <p:nvPr>
            <p:ph idx="1"/>
          </p:nvPr>
        </p:nvSpPr>
        <p:spPr/>
        <p:txBody>
          <a:bodyPr/>
          <a:lstStyle/>
          <a:p>
            <a:r>
              <a:rPr lang="en-US" dirty="0" smtClean="0"/>
              <a:t>Researchers from the Library of Congress discovered that the image of Gen. U.S. Grant on horseback in front of his troops in Virginia City, Va., was actually a composite.</a:t>
            </a:r>
          </a:p>
          <a:p>
            <a:r>
              <a:rPr lang="en-US" dirty="0" smtClean="0"/>
              <a:t>The head of Grant from a portrait.</a:t>
            </a:r>
          </a:p>
          <a:p>
            <a:r>
              <a:rPr lang="en-US" dirty="0" smtClean="0"/>
              <a:t>The horseback body of Maj. Gen. Alexander M. Cook.</a:t>
            </a:r>
          </a:p>
          <a:p>
            <a:r>
              <a:rPr lang="en-US" dirty="0" smtClean="0"/>
              <a:t>Confederate prisoners from the battle of Fisher’s Hill, Va., in the background.</a:t>
            </a:r>
            <a:endParaRPr lang="en-US" dirty="0"/>
          </a:p>
        </p:txBody>
      </p:sp>
    </p:spTree>
    <p:extLst>
      <p:ext uri="{BB962C8B-B14F-4D97-AF65-F5344CB8AC3E}">
        <p14:creationId xmlns:p14="http://schemas.microsoft.com/office/powerpoint/2010/main" val="121781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Uncovered</a:t>
            </a:r>
            <a:endParaRPr lang="en-US" dirty="0"/>
          </a:p>
        </p:txBody>
      </p:sp>
      <p:pic>
        <p:nvPicPr>
          <p:cNvPr id="4" name="Content Placeholder 3" descr="general-ulsses-s-grant-on-horst-doctored-photosopped.jpg"/>
          <p:cNvPicPr>
            <a:picLocks noGrp="1" noChangeAspect="1"/>
          </p:cNvPicPr>
          <p:nvPr>
            <p:ph idx="1"/>
          </p:nvPr>
        </p:nvPicPr>
        <p:blipFill>
          <a:blip r:embed="rId2" cstate="print">
            <a:extLst>
              <a:ext uri="{28A0092B-C50C-407E-A947-70E740481C1C}">
                <a14:useLocalDpi xmlns:a14="http://schemas.microsoft.com/office/drawing/2010/main" val="0"/>
              </a:ext>
            </a:extLst>
          </a:blip>
          <a:srcRect t="14955" b="14955"/>
          <a:stretch>
            <a:fillRect/>
          </a:stretch>
        </p:blipFill>
        <p:spPr/>
      </p:pic>
    </p:spTree>
    <p:extLst>
      <p:ext uri="{BB962C8B-B14F-4D97-AF65-F5344CB8AC3E}">
        <p14:creationId xmlns:p14="http://schemas.microsoft.com/office/powerpoint/2010/main" val="212463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n-US" dirty="0"/>
          </a:p>
        </p:txBody>
      </p:sp>
      <p:sp>
        <p:nvSpPr>
          <p:cNvPr id="3" name="Content Placeholder 2"/>
          <p:cNvSpPr>
            <a:spLocks noGrp="1"/>
          </p:cNvSpPr>
          <p:nvPr>
            <p:ph idx="1"/>
          </p:nvPr>
        </p:nvSpPr>
        <p:spPr/>
        <p:txBody>
          <a:bodyPr/>
          <a:lstStyle/>
          <a:p>
            <a:r>
              <a:rPr lang="en-US" dirty="0" smtClean="0"/>
              <a:t>Uncovering the Grant photo took extensive research of images and came more than a century after the Civil War.</a:t>
            </a:r>
          </a:p>
          <a:p>
            <a:r>
              <a:rPr lang="en-US" dirty="0" smtClean="0"/>
              <a:t>We don’t usually have 100 or so years to ferret out fake news.</a:t>
            </a:r>
          </a:p>
          <a:p>
            <a:r>
              <a:rPr lang="en-US" dirty="0" smtClean="0"/>
              <a:t>We have to do it on the fly.</a:t>
            </a:r>
          </a:p>
          <a:p>
            <a:endParaRPr lang="en-US" dirty="0"/>
          </a:p>
        </p:txBody>
      </p:sp>
    </p:spTree>
    <p:extLst>
      <p:ext uri="{BB962C8B-B14F-4D97-AF65-F5344CB8AC3E}">
        <p14:creationId xmlns:p14="http://schemas.microsoft.com/office/powerpoint/2010/main" val="3988591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324</TotalTime>
  <Words>966</Words>
  <Application>Microsoft Office PowerPoint</Application>
  <PresentationFormat>On-screen Show (4:3)</PresentationFormat>
  <Paragraphs>137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Calisto MT</vt:lpstr>
      <vt:lpstr>Mistral</vt:lpstr>
      <vt:lpstr>Wingdings 2</vt:lpstr>
      <vt:lpstr>Travelogue</vt:lpstr>
      <vt:lpstr>Consider the Source</vt:lpstr>
      <vt:lpstr>Fake News</vt:lpstr>
      <vt:lpstr>This used to be easy</vt:lpstr>
      <vt:lpstr>Really easy</vt:lpstr>
      <vt:lpstr>Fundamentals</vt:lpstr>
      <vt:lpstr>Image Control</vt:lpstr>
      <vt:lpstr>Detective Work</vt:lpstr>
      <vt:lpstr>Uncovered</vt:lpstr>
      <vt:lpstr>The Process</vt:lpstr>
      <vt:lpstr>Defining</vt:lpstr>
      <vt:lpstr>Misinformation</vt:lpstr>
      <vt:lpstr>Propaganda</vt:lpstr>
      <vt:lpstr>Hoaxes &amp; Satire</vt:lpstr>
      <vt:lpstr>Why It Matters</vt:lpstr>
      <vt:lpstr>The Fount</vt:lpstr>
      <vt:lpstr>The Formula</vt:lpstr>
      <vt:lpstr>The Filters</vt:lpstr>
      <vt:lpstr>Lightning Quick</vt:lpstr>
      <vt:lpstr>What We Don’t Know</vt:lpstr>
      <vt:lpstr>Bias</vt:lpstr>
      <vt:lpstr>The Truth is Out There</vt:lpstr>
      <vt:lpstr>Where It’s Found</vt:lpstr>
      <vt:lpstr>Repeat Offenders</vt:lpstr>
      <vt:lpstr>What to do?</vt:lpstr>
      <vt:lpstr>Responsibility</vt:lpstr>
      <vt:lpstr>Verification</vt:lpstr>
      <vt:lpstr>Consider the Source</vt:lpstr>
      <vt:lpstr>A Simple Reminder</vt:lpstr>
      <vt:lpstr>Closing Credits</vt:lpstr>
    </vt:vector>
  </TitlesOfParts>
  <Company>Metropolitan State University of Denver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 the Source</dc:title>
  <dc:creator>Information Technology</dc:creator>
  <cp:lastModifiedBy>Clabaugh, Kile</cp:lastModifiedBy>
  <cp:revision>29</cp:revision>
  <dcterms:created xsi:type="dcterms:W3CDTF">2017-01-25T17:28:32Z</dcterms:created>
  <dcterms:modified xsi:type="dcterms:W3CDTF">2017-02-22T22:00:23Z</dcterms:modified>
</cp:coreProperties>
</file>