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5" r:id="rId7"/>
    <p:sldId id="262" r:id="rId8"/>
    <p:sldId id="263" r:id="rId9"/>
    <p:sldId id="264" r:id="rId10"/>
  </p:sldIdLst>
  <p:sldSz cx="9144000" cy="5143500" type="screen16x9"/>
  <p:notesSz cx="6858000" cy="9144000"/>
  <p:embeddedFontLst>
    <p:embeddedFont>
      <p:font typeface="Lato" panose="020B0604020202020204" charset="0"/>
      <p:regular r:id="rId12"/>
      <p:bold r:id="rId13"/>
      <p:italic r:id="rId14"/>
      <p:boldItalic r:id="rId15"/>
    </p:embeddedFont>
    <p:embeddedFont>
      <p:font typeface="Playfair Display" panose="00000500000000000000" pitchFamily="2"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22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75252352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Inspire critical thinking: this is one of our ultimate goals as a teacher and mentor in a school. If we can do this then we have succeeded because regardless of the content or problems that our students will encounter in the future this is the skill that will help them navigate the problem. </a:t>
            </a:r>
          </a:p>
          <a:p>
            <a:pPr lvl="0">
              <a:spcBef>
                <a:spcPts val="0"/>
              </a:spcBef>
              <a:buNone/>
            </a:pPr>
            <a:r>
              <a:rPr lang="en"/>
              <a:t>We ask our students to ANALYZE, CREATE, EVALUATE, RESEARCH (find an answer on their own), REASSESS (their learning), CONSTRUCT (maketheir own), and BE OPEN MINDED. </a:t>
            </a:r>
          </a:p>
        </p:txBody>
      </p:sp>
    </p:spTree>
    <p:extLst>
      <p:ext uri="{BB962C8B-B14F-4D97-AF65-F5344CB8AC3E}">
        <p14:creationId xmlns:p14="http://schemas.microsoft.com/office/powerpoint/2010/main" val="1255311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The answer comes with project based learning. According to the Buck Insititute for Education, a non-profit organization that provides teachers with PD around PBL (quote). But you hear all of the time that you cannot have student focus on projects in class because they will not be prepared for college. Yet Stanford has been promoting PBL for years and has many PBL environments. P5BL Lab (problem, project, product, process, people) Dept of Civil and Env. Engineering. We are “training” our students for college without allowing them the authentic experiences they will encounter in the college environment. We teach them to listen and question when allowed to question-to learn in the ways that we dictate they learn-often without options. </a:t>
            </a:r>
          </a:p>
        </p:txBody>
      </p:sp>
    </p:spTree>
    <p:extLst>
      <p:ext uri="{BB962C8B-B14F-4D97-AF65-F5344CB8AC3E}">
        <p14:creationId xmlns:p14="http://schemas.microsoft.com/office/powerpoint/2010/main" val="3421889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PBL thus true engagement</a:t>
            </a:r>
          </a:p>
        </p:txBody>
      </p:sp>
    </p:spTree>
    <p:extLst>
      <p:ext uri="{BB962C8B-B14F-4D97-AF65-F5344CB8AC3E}">
        <p14:creationId xmlns:p14="http://schemas.microsoft.com/office/powerpoint/2010/main" val="3009296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Emphasize: choice, interviews with community members for primary, importance of librarians, reaches all students, passion projects, absolutely doable in a traditional classroom</a:t>
            </a:r>
          </a:p>
        </p:txBody>
      </p:sp>
    </p:spTree>
    <p:extLst>
      <p:ext uri="{BB962C8B-B14F-4D97-AF65-F5344CB8AC3E}">
        <p14:creationId xmlns:p14="http://schemas.microsoft.com/office/powerpoint/2010/main" val="4085630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96147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58430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63463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According to the Buck Institute that focuses on PBL training, highly effective PBL…</a:t>
            </a:r>
          </a:p>
          <a:p>
            <a:pPr lvl="0">
              <a:spcBef>
                <a:spcPts val="0"/>
              </a:spcBef>
              <a:buNone/>
            </a:pPr>
            <a:r>
              <a:rPr lang="en"/>
              <a:t>National History Day is this and story of Simon coming back from college “best thing I learned in high school, thing that prepared me the most for college”</a:t>
            </a:r>
          </a:p>
        </p:txBody>
      </p:sp>
    </p:spTree>
    <p:extLst>
      <p:ext uri="{BB962C8B-B14F-4D97-AF65-F5344CB8AC3E}">
        <p14:creationId xmlns:p14="http://schemas.microsoft.com/office/powerpoint/2010/main" val="3022698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49329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2749050" y="748800"/>
            <a:ext cx="3645900" cy="36459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2992950" y="992700"/>
            <a:ext cx="3158100" cy="3158100"/>
          </a:xfrm>
          <a:prstGeom prst="rect">
            <a:avLst/>
          </a:prstGeom>
          <a:noFill/>
          <a:ln w="28575"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096250" y="1627200"/>
            <a:ext cx="2951400" cy="1584300"/>
          </a:xfrm>
          <a:prstGeom prst="rect">
            <a:avLst/>
          </a:prstGeom>
        </p:spPr>
        <p:txBody>
          <a:bodyPr lIns="91425" tIns="91425" rIns="91425" bIns="91425" anchor="ctr" anchorCtr="0"/>
          <a:lstStyle>
            <a:lvl1pPr lvl="0" algn="ctr">
              <a:spcBef>
                <a:spcPts val="0"/>
              </a:spcBef>
              <a:buClr>
                <a:schemeClr val="lt1"/>
              </a:buClr>
              <a:buFont typeface="Lato"/>
              <a:defRPr>
                <a:solidFill>
                  <a:schemeClr val="lt1"/>
                </a:solidFill>
                <a:latin typeface="Lato"/>
                <a:ea typeface="Lato"/>
                <a:cs typeface="Lato"/>
                <a:sym typeface="Lato"/>
              </a:defRPr>
            </a:lvl1pPr>
            <a:lvl2pPr lvl="1" algn="ctr">
              <a:spcBef>
                <a:spcPts val="0"/>
              </a:spcBef>
              <a:buClr>
                <a:schemeClr val="lt1"/>
              </a:buClr>
              <a:buFont typeface="Lato"/>
              <a:defRPr>
                <a:solidFill>
                  <a:schemeClr val="lt1"/>
                </a:solidFill>
                <a:latin typeface="Lato"/>
                <a:ea typeface="Lato"/>
                <a:cs typeface="Lato"/>
                <a:sym typeface="Lato"/>
              </a:defRPr>
            </a:lvl2pPr>
            <a:lvl3pPr lvl="2" algn="ctr">
              <a:spcBef>
                <a:spcPts val="0"/>
              </a:spcBef>
              <a:buClr>
                <a:schemeClr val="lt1"/>
              </a:buClr>
              <a:buFont typeface="Lato"/>
              <a:defRPr>
                <a:solidFill>
                  <a:schemeClr val="lt1"/>
                </a:solidFill>
                <a:latin typeface="Lato"/>
                <a:ea typeface="Lato"/>
                <a:cs typeface="Lato"/>
                <a:sym typeface="Lato"/>
              </a:defRPr>
            </a:lvl3pPr>
            <a:lvl4pPr lvl="3" algn="ctr">
              <a:spcBef>
                <a:spcPts val="0"/>
              </a:spcBef>
              <a:buClr>
                <a:schemeClr val="lt1"/>
              </a:buClr>
              <a:buFont typeface="Lato"/>
              <a:defRPr>
                <a:solidFill>
                  <a:schemeClr val="lt1"/>
                </a:solidFill>
                <a:latin typeface="Lato"/>
                <a:ea typeface="Lato"/>
                <a:cs typeface="Lato"/>
                <a:sym typeface="Lato"/>
              </a:defRPr>
            </a:lvl4pPr>
            <a:lvl5pPr lvl="4" algn="ctr">
              <a:spcBef>
                <a:spcPts val="0"/>
              </a:spcBef>
              <a:buClr>
                <a:schemeClr val="lt1"/>
              </a:buClr>
              <a:buFont typeface="Lato"/>
              <a:defRPr>
                <a:solidFill>
                  <a:schemeClr val="lt1"/>
                </a:solidFill>
                <a:latin typeface="Lato"/>
                <a:ea typeface="Lato"/>
                <a:cs typeface="Lato"/>
                <a:sym typeface="Lato"/>
              </a:defRPr>
            </a:lvl5pPr>
            <a:lvl6pPr lvl="5" algn="ctr">
              <a:spcBef>
                <a:spcPts val="0"/>
              </a:spcBef>
              <a:buClr>
                <a:schemeClr val="lt1"/>
              </a:buClr>
              <a:buFont typeface="Lato"/>
              <a:defRPr>
                <a:solidFill>
                  <a:schemeClr val="lt1"/>
                </a:solidFill>
                <a:latin typeface="Lato"/>
                <a:ea typeface="Lato"/>
                <a:cs typeface="Lato"/>
                <a:sym typeface="Lato"/>
              </a:defRPr>
            </a:lvl6pPr>
            <a:lvl7pPr lvl="6" algn="ctr">
              <a:spcBef>
                <a:spcPts val="0"/>
              </a:spcBef>
              <a:buClr>
                <a:schemeClr val="lt1"/>
              </a:buClr>
              <a:buFont typeface="Lato"/>
              <a:defRPr>
                <a:solidFill>
                  <a:schemeClr val="lt1"/>
                </a:solidFill>
                <a:latin typeface="Lato"/>
                <a:ea typeface="Lato"/>
                <a:cs typeface="Lato"/>
                <a:sym typeface="Lato"/>
              </a:defRPr>
            </a:lvl7pPr>
            <a:lvl8pPr lvl="7" algn="ctr">
              <a:spcBef>
                <a:spcPts val="0"/>
              </a:spcBef>
              <a:buClr>
                <a:schemeClr val="lt1"/>
              </a:buClr>
              <a:buFont typeface="Lato"/>
              <a:defRPr>
                <a:solidFill>
                  <a:schemeClr val="lt1"/>
                </a:solidFill>
                <a:latin typeface="Lato"/>
                <a:ea typeface="Lato"/>
                <a:cs typeface="Lato"/>
                <a:sym typeface="Lato"/>
              </a:defRPr>
            </a:lvl8pPr>
            <a:lvl9pPr lvl="8" algn="ctr">
              <a:spcBef>
                <a:spcPts val="0"/>
              </a:spcBef>
              <a:buClr>
                <a:schemeClr val="lt1"/>
              </a:buClr>
              <a:buFont typeface="Lato"/>
              <a:defRPr>
                <a:solidFill>
                  <a:schemeClr val="lt1"/>
                </a:solidFill>
                <a:latin typeface="Lato"/>
                <a:ea typeface="Lato"/>
                <a:cs typeface="Lato"/>
                <a:sym typeface="Lato"/>
              </a:defRPr>
            </a:lvl9pPr>
          </a:lstStyle>
          <a:p>
            <a:endParaRPr/>
          </a:p>
        </p:txBody>
      </p:sp>
      <p:sp>
        <p:nvSpPr>
          <p:cNvPr id="13" name="Shape 13"/>
          <p:cNvSpPr txBox="1">
            <a:spLocks noGrp="1"/>
          </p:cNvSpPr>
          <p:nvPr>
            <p:ph type="subTitle" idx="1"/>
          </p:nvPr>
        </p:nvSpPr>
        <p:spPr>
          <a:xfrm>
            <a:off x="3096362" y="3266930"/>
            <a:ext cx="2951400" cy="701400"/>
          </a:xfrm>
          <a:prstGeom prst="rect">
            <a:avLst/>
          </a:prstGeom>
        </p:spPr>
        <p:txBody>
          <a:bodyPr lIns="91425" tIns="91425" rIns="91425" bIns="91425" anchor="b" anchorCtr="0"/>
          <a:lstStyle>
            <a:lvl1pPr lvl="0" algn="ctr">
              <a:lnSpc>
                <a:spcPct val="100000"/>
              </a:lnSpc>
              <a:spcBef>
                <a:spcPts val="0"/>
              </a:spcBef>
              <a:spcAft>
                <a:spcPts val="0"/>
              </a:spcAft>
              <a:buClr>
                <a:schemeClr val="lt1"/>
              </a:buClr>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Shape 1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50" name="Shape 50"/>
          <p:cNvSpPr txBox="1">
            <a:spLocks noGrp="1"/>
          </p:cNvSpPr>
          <p:nvPr>
            <p:ph type="title"/>
          </p:nvPr>
        </p:nvSpPr>
        <p:spPr>
          <a:xfrm>
            <a:off x="311700" y="1233100"/>
            <a:ext cx="8520600" cy="1610100"/>
          </a:xfrm>
          <a:prstGeom prst="rect">
            <a:avLst/>
          </a:prstGeom>
        </p:spPr>
        <p:txBody>
          <a:bodyPr lIns="91425" tIns="91425" rIns="91425" bIns="91425" anchor="b" anchorCtr="0"/>
          <a:lstStyle>
            <a:lvl1pPr lvl="0" algn="ctr">
              <a:spcBef>
                <a:spcPts val="0"/>
              </a:spcBef>
              <a:buSzPct val="100000"/>
              <a:buFont typeface="Lato"/>
              <a:defRPr sz="10000">
                <a:latin typeface="Lato"/>
                <a:ea typeface="Lato"/>
                <a:cs typeface="Lato"/>
                <a:sym typeface="Lato"/>
              </a:defRPr>
            </a:lvl1pPr>
            <a:lvl2pPr lvl="1" algn="ctr">
              <a:spcBef>
                <a:spcPts val="0"/>
              </a:spcBef>
              <a:buSzPct val="100000"/>
              <a:buFont typeface="Lato"/>
              <a:defRPr sz="10000">
                <a:latin typeface="Lato"/>
                <a:ea typeface="Lato"/>
                <a:cs typeface="Lato"/>
                <a:sym typeface="Lato"/>
              </a:defRPr>
            </a:lvl2pPr>
            <a:lvl3pPr lvl="2" algn="ctr">
              <a:spcBef>
                <a:spcPts val="0"/>
              </a:spcBef>
              <a:buSzPct val="100000"/>
              <a:buFont typeface="Lato"/>
              <a:defRPr sz="10000">
                <a:latin typeface="Lato"/>
                <a:ea typeface="Lato"/>
                <a:cs typeface="Lato"/>
                <a:sym typeface="Lato"/>
              </a:defRPr>
            </a:lvl3pPr>
            <a:lvl4pPr lvl="3" algn="ctr">
              <a:spcBef>
                <a:spcPts val="0"/>
              </a:spcBef>
              <a:buSzPct val="100000"/>
              <a:buFont typeface="Lato"/>
              <a:defRPr sz="10000">
                <a:latin typeface="Lato"/>
                <a:ea typeface="Lato"/>
                <a:cs typeface="Lato"/>
                <a:sym typeface="Lato"/>
              </a:defRPr>
            </a:lvl4pPr>
            <a:lvl5pPr lvl="4" algn="ctr">
              <a:spcBef>
                <a:spcPts val="0"/>
              </a:spcBef>
              <a:buSzPct val="100000"/>
              <a:buFont typeface="Lato"/>
              <a:defRPr sz="10000">
                <a:latin typeface="Lato"/>
                <a:ea typeface="Lato"/>
                <a:cs typeface="Lato"/>
                <a:sym typeface="Lato"/>
              </a:defRPr>
            </a:lvl5pPr>
            <a:lvl6pPr lvl="5" algn="ctr">
              <a:spcBef>
                <a:spcPts val="0"/>
              </a:spcBef>
              <a:buSzPct val="100000"/>
              <a:buFont typeface="Lato"/>
              <a:defRPr sz="10000">
                <a:latin typeface="Lato"/>
                <a:ea typeface="Lato"/>
                <a:cs typeface="Lato"/>
                <a:sym typeface="Lato"/>
              </a:defRPr>
            </a:lvl6pPr>
            <a:lvl7pPr lvl="6" algn="ctr">
              <a:spcBef>
                <a:spcPts val="0"/>
              </a:spcBef>
              <a:buSzPct val="100000"/>
              <a:buFont typeface="Lato"/>
              <a:defRPr sz="10000">
                <a:latin typeface="Lato"/>
                <a:ea typeface="Lato"/>
                <a:cs typeface="Lato"/>
                <a:sym typeface="Lato"/>
              </a:defRPr>
            </a:lvl7pPr>
            <a:lvl8pPr lvl="7" algn="ctr">
              <a:spcBef>
                <a:spcPts val="0"/>
              </a:spcBef>
              <a:buSzPct val="100000"/>
              <a:buFont typeface="Lato"/>
              <a:defRPr sz="10000">
                <a:latin typeface="Lato"/>
                <a:ea typeface="Lato"/>
                <a:cs typeface="Lato"/>
                <a:sym typeface="Lato"/>
              </a:defRPr>
            </a:lvl8pPr>
            <a:lvl9pPr lvl="8" algn="ctr">
              <a:spcBef>
                <a:spcPts val="0"/>
              </a:spcBef>
              <a:buSzPct val="100000"/>
              <a:buFont typeface="Lato"/>
              <a:defRPr sz="10000">
                <a:latin typeface="Lato"/>
                <a:ea typeface="Lato"/>
                <a:cs typeface="Lato"/>
                <a:sym typeface="Lato"/>
              </a:defRPr>
            </a:lvl9pPr>
          </a:lstStyle>
          <a:p>
            <a:endParaRPr/>
          </a:p>
        </p:txBody>
      </p:sp>
      <p:sp>
        <p:nvSpPr>
          <p:cNvPr id="51" name="Shape 51"/>
          <p:cNvSpPr txBox="1">
            <a:spLocks noGrp="1"/>
          </p:cNvSpPr>
          <p:nvPr>
            <p:ph type="body" idx="1"/>
          </p:nvPr>
        </p:nvSpPr>
        <p:spPr>
          <a:xfrm>
            <a:off x="311700" y="2919450"/>
            <a:ext cx="85206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509550" y="1423875"/>
            <a:ext cx="8124900" cy="1798200"/>
          </a:xfrm>
          <a:prstGeom prst="rect">
            <a:avLst/>
          </a:prstGeom>
        </p:spPr>
        <p:txBody>
          <a:bodyPr lIns="91425" tIns="91425" rIns="91425" bIns="91425" anchor="ctr" anchorCtr="0"/>
          <a:lstStyle>
            <a:lvl1pPr lvl="0" algn="ctr">
              <a:spcBef>
                <a:spcPts val="0"/>
              </a:spcBef>
              <a:buClr>
                <a:schemeClr val="lt1"/>
              </a:buClr>
              <a:buSzPct val="100000"/>
              <a:buFont typeface="Lato"/>
              <a:defRPr sz="4800" b="0">
                <a:solidFill>
                  <a:schemeClr val="lt1"/>
                </a:solidFill>
                <a:latin typeface="Lato"/>
                <a:ea typeface="Lato"/>
                <a:cs typeface="Lato"/>
                <a:sym typeface="Lato"/>
              </a:defRPr>
            </a:lvl1pPr>
            <a:lvl2pPr lvl="1" algn="ctr">
              <a:spcBef>
                <a:spcPts val="0"/>
              </a:spcBef>
              <a:buClr>
                <a:schemeClr val="lt1"/>
              </a:buClr>
              <a:buSzPct val="100000"/>
              <a:buFont typeface="Lato"/>
              <a:defRPr sz="4800" b="0">
                <a:solidFill>
                  <a:schemeClr val="lt1"/>
                </a:solidFill>
                <a:latin typeface="Lato"/>
                <a:ea typeface="Lato"/>
                <a:cs typeface="Lato"/>
                <a:sym typeface="Lato"/>
              </a:defRPr>
            </a:lvl2pPr>
            <a:lvl3pPr lvl="2" algn="ctr">
              <a:spcBef>
                <a:spcPts val="0"/>
              </a:spcBef>
              <a:buClr>
                <a:schemeClr val="lt1"/>
              </a:buClr>
              <a:buSzPct val="100000"/>
              <a:buFont typeface="Lato"/>
              <a:defRPr sz="4800" b="0">
                <a:solidFill>
                  <a:schemeClr val="lt1"/>
                </a:solidFill>
                <a:latin typeface="Lato"/>
                <a:ea typeface="Lato"/>
                <a:cs typeface="Lato"/>
                <a:sym typeface="Lato"/>
              </a:defRPr>
            </a:lvl3pPr>
            <a:lvl4pPr lvl="3" algn="ctr">
              <a:spcBef>
                <a:spcPts val="0"/>
              </a:spcBef>
              <a:buClr>
                <a:schemeClr val="lt1"/>
              </a:buClr>
              <a:buSzPct val="100000"/>
              <a:buFont typeface="Lato"/>
              <a:defRPr sz="4800" b="0">
                <a:solidFill>
                  <a:schemeClr val="lt1"/>
                </a:solidFill>
                <a:latin typeface="Lato"/>
                <a:ea typeface="Lato"/>
                <a:cs typeface="Lato"/>
                <a:sym typeface="Lato"/>
              </a:defRPr>
            </a:lvl4pPr>
            <a:lvl5pPr lvl="4" algn="ctr">
              <a:spcBef>
                <a:spcPts val="0"/>
              </a:spcBef>
              <a:buClr>
                <a:schemeClr val="lt1"/>
              </a:buClr>
              <a:buSzPct val="100000"/>
              <a:buFont typeface="Lato"/>
              <a:defRPr sz="4800" b="0">
                <a:solidFill>
                  <a:schemeClr val="lt1"/>
                </a:solidFill>
                <a:latin typeface="Lato"/>
                <a:ea typeface="Lato"/>
                <a:cs typeface="Lato"/>
                <a:sym typeface="Lato"/>
              </a:defRPr>
            </a:lvl5pPr>
            <a:lvl6pPr lvl="5" algn="ctr">
              <a:spcBef>
                <a:spcPts val="0"/>
              </a:spcBef>
              <a:buClr>
                <a:schemeClr val="lt1"/>
              </a:buClr>
              <a:buSzPct val="100000"/>
              <a:buFont typeface="Lato"/>
              <a:defRPr sz="4800" b="0">
                <a:solidFill>
                  <a:schemeClr val="lt1"/>
                </a:solidFill>
                <a:latin typeface="Lato"/>
                <a:ea typeface="Lato"/>
                <a:cs typeface="Lato"/>
                <a:sym typeface="Lato"/>
              </a:defRPr>
            </a:lvl6pPr>
            <a:lvl7pPr lvl="6" algn="ctr">
              <a:spcBef>
                <a:spcPts val="0"/>
              </a:spcBef>
              <a:buClr>
                <a:schemeClr val="lt1"/>
              </a:buClr>
              <a:buSzPct val="100000"/>
              <a:buFont typeface="Lato"/>
              <a:defRPr sz="4800" b="0">
                <a:solidFill>
                  <a:schemeClr val="lt1"/>
                </a:solidFill>
                <a:latin typeface="Lato"/>
                <a:ea typeface="Lato"/>
                <a:cs typeface="Lato"/>
                <a:sym typeface="Lato"/>
              </a:defRPr>
            </a:lvl7pPr>
            <a:lvl8pPr lvl="7" algn="ctr">
              <a:spcBef>
                <a:spcPts val="0"/>
              </a:spcBef>
              <a:buClr>
                <a:schemeClr val="lt1"/>
              </a:buClr>
              <a:buSzPct val="100000"/>
              <a:buFont typeface="Lato"/>
              <a:defRPr sz="4800" b="0">
                <a:solidFill>
                  <a:schemeClr val="lt1"/>
                </a:solidFill>
                <a:latin typeface="Lato"/>
                <a:ea typeface="Lato"/>
                <a:cs typeface="Lato"/>
                <a:sym typeface="Lato"/>
              </a:defRPr>
            </a:lvl8pPr>
            <a:lvl9pPr lvl="8" algn="ctr">
              <a:spcBef>
                <a:spcPts val="0"/>
              </a:spcBef>
              <a:buClr>
                <a:schemeClr val="lt1"/>
              </a:buClr>
              <a:buSzPct val="100000"/>
              <a:buFont typeface="Lato"/>
              <a:defRPr sz="4800" b="0">
                <a:solidFill>
                  <a:schemeClr val="lt1"/>
                </a:solidFill>
                <a:latin typeface="Lato"/>
                <a:ea typeface="Lato"/>
                <a:cs typeface="Lato"/>
                <a:sym typeface="Lato"/>
              </a:defRPr>
            </a:lvl9pPr>
          </a:lstStyle>
          <a:p>
            <a:endParaRPr/>
          </a:p>
        </p:txBody>
      </p:sp>
      <p:sp>
        <p:nvSpPr>
          <p:cNvPr id="17" name="Shape 17"/>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20" name="Shape 20"/>
          <p:cNvSpPr txBox="1">
            <a:spLocks noGrp="1"/>
          </p:cNvSpPr>
          <p:nvPr>
            <p:ph type="title"/>
          </p:nvPr>
        </p:nvSpPr>
        <p:spPr>
          <a:xfrm>
            <a:off x="311700" y="391350"/>
            <a:ext cx="8520600" cy="6261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391350"/>
            <a:ext cx="8520600" cy="6261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391350"/>
            <a:ext cx="8520600" cy="6261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91377"/>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dk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buFont typeface="Lato"/>
              <a:defRPr sz="4800" b="0">
                <a:solidFill>
                  <a:schemeClr val="lt1"/>
                </a:solidFill>
                <a:latin typeface="Lato"/>
                <a:ea typeface="Lato"/>
                <a:cs typeface="Lato"/>
                <a:sym typeface="Lato"/>
              </a:defRPr>
            </a:lvl1pPr>
            <a:lvl2pPr lvl="1">
              <a:spcBef>
                <a:spcPts val="0"/>
              </a:spcBef>
              <a:buClr>
                <a:schemeClr val="lt1"/>
              </a:buClr>
              <a:buSzPct val="100000"/>
              <a:buFont typeface="Lato"/>
              <a:defRPr sz="4800" b="0">
                <a:solidFill>
                  <a:schemeClr val="lt1"/>
                </a:solidFill>
                <a:latin typeface="Lato"/>
                <a:ea typeface="Lato"/>
                <a:cs typeface="Lato"/>
                <a:sym typeface="Lato"/>
              </a:defRPr>
            </a:lvl2pPr>
            <a:lvl3pPr lvl="2">
              <a:spcBef>
                <a:spcPts val="0"/>
              </a:spcBef>
              <a:buClr>
                <a:schemeClr val="lt1"/>
              </a:buClr>
              <a:buSzPct val="100000"/>
              <a:buFont typeface="Lato"/>
              <a:defRPr sz="4800" b="0">
                <a:solidFill>
                  <a:schemeClr val="lt1"/>
                </a:solidFill>
                <a:latin typeface="Lato"/>
                <a:ea typeface="Lato"/>
                <a:cs typeface="Lato"/>
                <a:sym typeface="Lato"/>
              </a:defRPr>
            </a:lvl3pPr>
            <a:lvl4pPr lvl="3">
              <a:spcBef>
                <a:spcPts val="0"/>
              </a:spcBef>
              <a:buClr>
                <a:schemeClr val="lt1"/>
              </a:buClr>
              <a:buSzPct val="100000"/>
              <a:buFont typeface="Lato"/>
              <a:defRPr sz="4800" b="0">
                <a:solidFill>
                  <a:schemeClr val="lt1"/>
                </a:solidFill>
                <a:latin typeface="Lato"/>
                <a:ea typeface="Lato"/>
                <a:cs typeface="Lato"/>
                <a:sym typeface="Lato"/>
              </a:defRPr>
            </a:lvl4pPr>
            <a:lvl5pPr lvl="4">
              <a:spcBef>
                <a:spcPts val="0"/>
              </a:spcBef>
              <a:buClr>
                <a:schemeClr val="lt1"/>
              </a:buClr>
              <a:buSzPct val="100000"/>
              <a:buFont typeface="Lato"/>
              <a:defRPr sz="4800" b="0">
                <a:solidFill>
                  <a:schemeClr val="lt1"/>
                </a:solidFill>
                <a:latin typeface="Lato"/>
                <a:ea typeface="Lato"/>
                <a:cs typeface="Lato"/>
                <a:sym typeface="Lato"/>
              </a:defRPr>
            </a:lvl5pPr>
            <a:lvl6pPr lvl="5">
              <a:spcBef>
                <a:spcPts val="0"/>
              </a:spcBef>
              <a:buClr>
                <a:schemeClr val="lt1"/>
              </a:buClr>
              <a:buSzPct val="100000"/>
              <a:buFont typeface="Lato"/>
              <a:defRPr sz="4800" b="0">
                <a:solidFill>
                  <a:schemeClr val="lt1"/>
                </a:solidFill>
                <a:latin typeface="Lato"/>
                <a:ea typeface="Lato"/>
                <a:cs typeface="Lato"/>
                <a:sym typeface="Lato"/>
              </a:defRPr>
            </a:lvl6pPr>
            <a:lvl7pPr lvl="6">
              <a:spcBef>
                <a:spcPts val="0"/>
              </a:spcBef>
              <a:buClr>
                <a:schemeClr val="lt1"/>
              </a:buClr>
              <a:buSzPct val="100000"/>
              <a:buFont typeface="Lato"/>
              <a:defRPr sz="4800" b="0">
                <a:solidFill>
                  <a:schemeClr val="lt1"/>
                </a:solidFill>
                <a:latin typeface="Lato"/>
                <a:ea typeface="Lato"/>
                <a:cs typeface="Lato"/>
                <a:sym typeface="Lato"/>
              </a:defRPr>
            </a:lvl7pPr>
            <a:lvl8pPr lvl="7">
              <a:spcBef>
                <a:spcPts val="0"/>
              </a:spcBef>
              <a:buClr>
                <a:schemeClr val="lt1"/>
              </a:buClr>
              <a:buSzPct val="100000"/>
              <a:buFont typeface="Lato"/>
              <a:defRPr sz="4800" b="0">
                <a:solidFill>
                  <a:schemeClr val="lt1"/>
                </a:solidFill>
                <a:latin typeface="Lato"/>
                <a:ea typeface="Lato"/>
                <a:cs typeface="Lato"/>
                <a:sym typeface="Lato"/>
              </a:defRPr>
            </a:lvl8pPr>
            <a:lvl9pPr lvl="8">
              <a:spcBef>
                <a:spcPts val="0"/>
              </a:spcBef>
              <a:buClr>
                <a:schemeClr val="lt1"/>
              </a:buClr>
              <a:buSzPct val="100000"/>
              <a:buFont typeface="Lato"/>
              <a:defRPr sz="4800" b="0">
                <a:solidFill>
                  <a:schemeClr val="lt1"/>
                </a:solidFill>
                <a:latin typeface="Lato"/>
                <a:ea typeface="Lato"/>
                <a:cs typeface="Lato"/>
                <a:sym typeface="Lato"/>
              </a:defRPr>
            </a:lvl9pPr>
          </a:lstStyle>
          <a:p>
            <a:endParaRPr/>
          </a:p>
        </p:txBody>
      </p:sp>
      <p:sp>
        <p:nvSpPr>
          <p:cNvPr id="37" name="Shape 37"/>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1" name="Shape 41"/>
          <p:cNvSpPr txBox="1">
            <a:spLocks noGrp="1"/>
          </p:cNvSpPr>
          <p:nvPr>
            <p:ph type="title"/>
          </p:nvPr>
        </p:nvSpPr>
        <p:spPr>
          <a:xfrm>
            <a:off x="265500" y="1107950"/>
            <a:ext cx="4045200" cy="16836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845200"/>
            <a:ext cx="4045200"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4" name="Shape 4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7" name="Shape 47"/>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91350"/>
            <a:ext cx="8520600" cy="626100"/>
          </a:xfrm>
          <a:prstGeom prst="rect">
            <a:avLst/>
          </a:prstGeom>
          <a:noFill/>
          <a:ln>
            <a:noFill/>
          </a:ln>
        </p:spPr>
        <p:txBody>
          <a:bodyPr lIns="91425" tIns="91425" rIns="91425" bIns="91425" anchor="t" anchorCtr="0"/>
          <a:lstStyle>
            <a:lvl1pPr lv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lvl="1">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lvl="2">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lvl="3">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lvl="4">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lvl="5">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lvl="6">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lvl="7">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lvl="8">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Lato"/>
                <a:ea typeface="Lato"/>
                <a:cs typeface="Lato"/>
                <a:sym typeface="Lato"/>
              </a:rPr>
              <a:t>‹#›</a:t>
            </a:fld>
            <a:endParaRPr lang="en" sz="1000">
              <a:solidFill>
                <a:schemeClr val="dk2"/>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P3978pOVNfk&amp;feature=youtu.be"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11700" y="391350"/>
            <a:ext cx="8520600" cy="626100"/>
          </a:xfrm>
          <a:prstGeom prst="rect">
            <a:avLst/>
          </a:prstGeom>
        </p:spPr>
        <p:txBody>
          <a:bodyPr lIns="91425" tIns="91425" rIns="91425" bIns="91425" anchor="t" anchorCtr="0">
            <a:noAutofit/>
          </a:bodyPr>
          <a:lstStyle/>
          <a:p>
            <a:pPr lvl="0">
              <a:spcBef>
                <a:spcPts val="0"/>
              </a:spcBef>
              <a:buNone/>
            </a:pPr>
            <a:r>
              <a:rPr lang="en" dirty="0" smtClean="0"/>
              <a:t>“Inspire critical thinking…”</a:t>
            </a:r>
            <a:endParaRPr lang="en" dirty="0"/>
          </a:p>
        </p:txBody>
      </p:sp>
      <p:sp>
        <p:nvSpPr>
          <p:cNvPr id="60" name="Shape 60"/>
          <p:cNvSpPr txBox="1">
            <a:spLocks noGrp="1"/>
          </p:cNvSpPr>
          <p:nvPr>
            <p:ph type="body" idx="1"/>
          </p:nvPr>
        </p:nvSpPr>
        <p:spPr>
          <a:xfrm>
            <a:off x="6762700" y="1578700"/>
            <a:ext cx="1772700" cy="626100"/>
          </a:xfrm>
          <a:prstGeom prst="rect">
            <a:avLst/>
          </a:prstGeom>
        </p:spPr>
        <p:txBody>
          <a:bodyPr lIns="91425" tIns="91425" rIns="91425" bIns="91425" anchor="t" anchorCtr="0">
            <a:noAutofit/>
          </a:bodyPr>
          <a:lstStyle/>
          <a:p>
            <a:pPr lvl="0">
              <a:spcBef>
                <a:spcPts val="0"/>
              </a:spcBef>
              <a:buNone/>
            </a:pPr>
            <a:r>
              <a:rPr lang="en" sz="3200" dirty="0" smtClean="0">
                <a:solidFill>
                  <a:schemeClr val="dk1"/>
                </a:solidFill>
                <a:latin typeface="Playfair Display"/>
                <a:ea typeface="Playfair Display"/>
                <a:cs typeface="Playfair Display"/>
                <a:sym typeface="Playfair Display"/>
              </a:rPr>
              <a:t>Analyze</a:t>
            </a:r>
            <a:endParaRPr lang="en" sz="3200" dirty="0">
              <a:solidFill>
                <a:schemeClr val="dk1"/>
              </a:solidFill>
              <a:latin typeface="Playfair Display"/>
              <a:ea typeface="Playfair Display"/>
              <a:cs typeface="Playfair Display"/>
              <a:sym typeface="Playfair Display"/>
            </a:endParaRPr>
          </a:p>
        </p:txBody>
      </p:sp>
      <p:sp>
        <p:nvSpPr>
          <p:cNvPr id="61" name="Shape 61"/>
          <p:cNvSpPr txBox="1"/>
          <p:nvPr/>
        </p:nvSpPr>
        <p:spPr>
          <a:xfrm>
            <a:off x="419375" y="1512325"/>
            <a:ext cx="2454600" cy="626100"/>
          </a:xfrm>
          <a:prstGeom prst="rect">
            <a:avLst/>
          </a:prstGeom>
          <a:noFill/>
          <a:ln>
            <a:noFill/>
          </a:ln>
        </p:spPr>
        <p:txBody>
          <a:bodyPr lIns="91425" tIns="91425" rIns="91425" bIns="91425" anchor="t" anchorCtr="0">
            <a:noAutofit/>
          </a:bodyPr>
          <a:lstStyle/>
          <a:p>
            <a:pPr lvl="0">
              <a:spcBef>
                <a:spcPts val="0"/>
              </a:spcBef>
              <a:buNone/>
            </a:pPr>
            <a:r>
              <a:rPr lang="en" sz="3200" dirty="0">
                <a:solidFill>
                  <a:schemeClr val="dk1"/>
                </a:solidFill>
                <a:latin typeface="Playfair Display"/>
                <a:ea typeface="Playfair Display"/>
                <a:cs typeface="Playfair Display"/>
                <a:sym typeface="Playfair Display"/>
              </a:rPr>
              <a:t>Create</a:t>
            </a:r>
          </a:p>
        </p:txBody>
      </p:sp>
      <p:sp>
        <p:nvSpPr>
          <p:cNvPr id="62" name="Shape 62"/>
          <p:cNvSpPr txBox="1"/>
          <p:nvPr/>
        </p:nvSpPr>
        <p:spPr>
          <a:xfrm>
            <a:off x="2047550" y="2633300"/>
            <a:ext cx="2775300" cy="626100"/>
          </a:xfrm>
          <a:prstGeom prst="rect">
            <a:avLst/>
          </a:prstGeom>
          <a:noFill/>
          <a:ln>
            <a:noFill/>
          </a:ln>
        </p:spPr>
        <p:txBody>
          <a:bodyPr lIns="91425" tIns="91425" rIns="91425" bIns="91425" anchor="t" anchorCtr="0">
            <a:noAutofit/>
          </a:bodyPr>
          <a:lstStyle/>
          <a:p>
            <a:pPr lvl="0">
              <a:spcBef>
                <a:spcPts val="0"/>
              </a:spcBef>
              <a:buNone/>
            </a:pPr>
            <a:r>
              <a:rPr lang="en" sz="3200">
                <a:solidFill>
                  <a:schemeClr val="dk1"/>
                </a:solidFill>
                <a:latin typeface="Playfair Display"/>
                <a:ea typeface="Playfair Display"/>
                <a:cs typeface="Playfair Display"/>
                <a:sym typeface="Playfair Display"/>
              </a:rPr>
              <a:t>Research</a:t>
            </a:r>
          </a:p>
        </p:txBody>
      </p:sp>
      <p:sp>
        <p:nvSpPr>
          <p:cNvPr id="63" name="Shape 63"/>
          <p:cNvSpPr txBox="1"/>
          <p:nvPr/>
        </p:nvSpPr>
        <p:spPr>
          <a:xfrm>
            <a:off x="579725" y="3259400"/>
            <a:ext cx="1772700" cy="394800"/>
          </a:xfrm>
          <a:prstGeom prst="rect">
            <a:avLst/>
          </a:prstGeom>
          <a:noFill/>
          <a:ln>
            <a:noFill/>
          </a:ln>
        </p:spPr>
        <p:txBody>
          <a:bodyPr lIns="91425" tIns="91425" rIns="91425" bIns="91425" anchor="t" anchorCtr="0">
            <a:noAutofit/>
          </a:bodyPr>
          <a:lstStyle/>
          <a:p>
            <a:pPr lvl="0">
              <a:spcBef>
                <a:spcPts val="0"/>
              </a:spcBef>
              <a:buNone/>
            </a:pPr>
            <a:r>
              <a:rPr lang="en" sz="3200" dirty="0">
                <a:solidFill>
                  <a:schemeClr val="dk1"/>
                </a:solidFill>
                <a:latin typeface="Playfair Display"/>
                <a:ea typeface="Playfair Display"/>
                <a:cs typeface="Playfair Display"/>
                <a:sym typeface="Playfair Display"/>
              </a:rPr>
              <a:t>Evaluate</a:t>
            </a:r>
          </a:p>
        </p:txBody>
      </p:sp>
      <p:sp>
        <p:nvSpPr>
          <p:cNvPr id="64" name="Shape 64"/>
          <p:cNvSpPr txBox="1"/>
          <p:nvPr/>
        </p:nvSpPr>
        <p:spPr>
          <a:xfrm>
            <a:off x="2935625" y="1017450"/>
            <a:ext cx="2022900" cy="480900"/>
          </a:xfrm>
          <a:prstGeom prst="rect">
            <a:avLst/>
          </a:prstGeom>
          <a:noFill/>
          <a:ln>
            <a:noFill/>
          </a:ln>
        </p:spPr>
        <p:txBody>
          <a:bodyPr lIns="91425" tIns="91425" rIns="91425" bIns="91425" anchor="t" anchorCtr="0">
            <a:noAutofit/>
          </a:bodyPr>
          <a:lstStyle/>
          <a:p>
            <a:pPr lvl="0">
              <a:spcBef>
                <a:spcPts val="0"/>
              </a:spcBef>
              <a:buNone/>
            </a:pPr>
            <a:r>
              <a:rPr lang="en" sz="3200" dirty="0">
                <a:solidFill>
                  <a:schemeClr val="dk1"/>
                </a:solidFill>
                <a:latin typeface="Playfair Display"/>
                <a:ea typeface="Playfair Display"/>
                <a:cs typeface="Playfair Display"/>
                <a:sym typeface="Playfair Display"/>
              </a:rPr>
              <a:t>Reassess</a:t>
            </a:r>
          </a:p>
        </p:txBody>
      </p:sp>
      <p:sp>
        <p:nvSpPr>
          <p:cNvPr id="65" name="Shape 65"/>
          <p:cNvSpPr txBox="1"/>
          <p:nvPr/>
        </p:nvSpPr>
        <p:spPr>
          <a:xfrm>
            <a:off x="5846575" y="2997300"/>
            <a:ext cx="2170800" cy="542700"/>
          </a:xfrm>
          <a:prstGeom prst="rect">
            <a:avLst/>
          </a:prstGeom>
          <a:noFill/>
          <a:ln>
            <a:noFill/>
          </a:ln>
        </p:spPr>
        <p:txBody>
          <a:bodyPr lIns="91425" tIns="91425" rIns="91425" bIns="91425" anchor="t" anchorCtr="0">
            <a:noAutofit/>
          </a:bodyPr>
          <a:lstStyle/>
          <a:p>
            <a:pPr lvl="0">
              <a:spcBef>
                <a:spcPts val="0"/>
              </a:spcBef>
              <a:buNone/>
            </a:pPr>
            <a:r>
              <a:rPr lang="en" sz="3200" dirty="0">
                <a:solidFill>
                  <a:schemeClr val="dk1"/>
                </a:solidFill>
                <a:latin typeface="Playfair Display"/>
                <a:ea typeface="Playfair Display"/>
                <a:cs typeface="Playfair Display"/>
                <a:sym typeface="Playfair Display"/>
              </a:rPr>
              <a:t>Construct</a:t>
            </a:r>
          </a:p>
        </p:txBody>
      </p:sp>
      <p:sp>
        <p:nvSpPr>
          <p:cNvPr id="66" name="Shape 66"/>
          <p:cNvSpPr txBox="1"/>
          <p:nvPr/>
        </p:nvSpPr>
        <p:spPr>
          <a:xfrm>
            <a:off x="4329425" y="2204787"/>
            <a:ext cx="3342600" cy="480900"/>
          </a:xfrm>
          <a:prstGeom prst="rect">
            <a:avLst/>
          </a:prstGeom>
          <a:noFill/>
          <a:ln>
            <a:noFill/>
          </a:ln>
        </p:spPr>
        <p:txBody>
          <a:bodyPr lIns="91425" tIns="91425" rIns="91425" bIns="91425" anchor="t" anchorCtr="0">
            <a:noAutofit/>
          </a:bodyPr>
          <a:lstStyle/>
          <a:p>
            <a:pPr lvl="0">
              <a:spcBef>
                <a:spcPts val="0"/>
              </a:spcBef>
              <a:buNone/>
            </a:pPr>
            <a:r>
              <a:rPr lang="en" sz="3200" dirty="0">
                <a:solidFill>
                  <a:schemeClr val="dk1"/>
                </a:solidFill>
                <a:latin typeface="Playfair Display"/>
                <a:ea typeface="Playfair Display"/>
                <a:cs typeface="Playfair Display"/>
                <a:sym typeface="Playfair Display"/>
              </a:rPr>
              <a:t>Be Open-Minded</a:t>
            </a:r>
          </a:p>
        </p:txBody>
      </p:sp>
      <p:sp>
        <p:nvSpPr>
          <p:cNvPr id="67" name="Shape 67"/>
          <p:cNvSpPr txBox="1"/>
          <p:nvPr/>
        </p:nvSpPr>
        <p:spPr>
          <a:xfrm>
            <a:off x="653725" y="3851600"/>
            <a:ext cx="7104600" cy="828900"/>
          </a:xfrm>
          <a:prstGeom prst="rect">
            <a:avLst/>
          </a:prstGeom>
          <a:noFill/>
          <a:ln>
            <a:noFill/>
          </a:ln>
        </p:spPr>
        <p:txBody>
          <a:bodyPr lIns="91425" tIns="91425" rIns="91425" bIns="91425" anchor="t" anchorCtr="0">
            <a:noAutofit/>
          </a:bodyPr>
          <a:lstStyle/>
          <a:p>
            <a:pPr lvl="0">
              <a:spcBef>
                <a:spcPts val="0"/>
              </a:spcBef>
              <a:buNone/>
            </a:pPr>
            <a:r>
              <a:rPr lang="en" sz="3200" b="1" dirty="0">
                <a:latin typeface="Playfair Display"/>
                <a:ea typeface="Playfair Display"/>
                <a:cs typeface="Playfair Display"/>
                <a:sym typeface="Playfair Display"/>
              </a:rPr>
              <a:t>When do WE offer our students the opportunity to </a:t>
            </a:r>
            <a:r>
              <a:rPr lang="en" sz="3200" b="1" i="1" dirty="0">
                <a:latin typeface="Playfair Display"/>
                <a:ea typeface="Playfair Display"/>
                <a:cs typeface="Playfair Display"/>
                <a:sym typeface="Playfair Display"/>
              </a:rPr>
              <a:t>truly</a:t>
            </a:r>
            <a:r>
              <a:rPr lang="en" sz="3200" b="1" dirty="0">
                <a:latin typeface="Playfair Display"/>
                <a:ea typeface="Playfair Display"/>
                <a:cs typeface="Playfair Display"/>
                <a:sym typeface="Playfair Display"/>
              </a:rPr>
              <a:t> critically think?</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10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1000"/>
                                        <p:tgtEl>
                                          <p:spTgt spid="6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1000"/>
                                        <p:tgtEl>
                                          <p:spTgt spid="6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fade">
                                      <p:cBhvr>
                                        <p:cTn id="32" dur="1000"/>
                                        <p:tgtEl>
                                          <p:spTgt spid="6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additive="base">
                                        <p:cTn id="42" dur="1000"/>
                                        <p:tgtEl>
                                          <p:spTgt spid="6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391350"/>
            <a:ext cx="8520600" cy="626100"/>
          </a:xfrm>
          <a:prstGeom prst="rect">
            <a:avLst/>
          </a:prstGeom>
        </p:spPr>
        <p:txBody>
          <a:bodyPr lIns="91425" tIns="91425" rIns="91425" bIns="91425" anchor="t" anchorCtr="0">
            <a:noAutofit/>
          </a:bodyPr>
          <a:lstStyle/>
          <a:p>
            <a:pPr lvl="0">
              <a:spcBef>
                <a:spcPts val="0"/>
              </a:spcBef>
              <a:buNone/>
            </a:pPr>
            <a:r>
              <a:rPr lang="en"/>
              <a:t>Project Based Learning</a:t>
            </a:r>
          </a:p>
        </p:txBody>
      </p:sp>
      <p:sp>
        <p:nvSpPr>
          <p:cNvPr id="73" name="Shape 73"/>
          <p:cNvSpPr txBox="1">
            <a:spLocks noGrp="1"/>
          </p:cNvSpPr>
          <p:nvPr>
            <p:ph type="body" idx="1"/>
          </p:nvPr>
        </p:nvSpPr>
        <p:spPr>
          <a:xfrm>
            <a:off x="311700" y="1017450"/>
            <a:ext cx="8520600" cy="895200"/>
          </a:xfrm>
          <a:prstGeom prst="rect">
            <a:avLst/>
          </a:prstGeom>
        </p:spPr>
        <p:txBody>
          <a:bodyPr lIns="91425" tIns="91425" rIns="91425" bIns="91425" anchor="t" anchorCtr="0">
            <a:noAutofit/>
          </a:bodyPr>
          <a:lstStyle/>
          <a:p>
            <a:pPr lvl="0">
              <a:spcBef>
                <a:spcPts val="0"/>
              </a:spcBef>
              <a:buNone/>
            </a:pPr>
            <a:r>
              <a:rPr lang="en" sz="2400" dirty="0"/>
              <a:t>Buck Institute for Education: </a:t>
            </a:r>
            <a:r>
              <a:rPr lang="en" sz="2400" b="1" dirty="0"/>
              <a:t>“develop deeper learning competencies required for success in college, career, and civic life.”</a:t>
            </a:r>
          </a:p>
          <a:p>
            <a:pPr lvl="0">
              <a:spcBef>
                <a:spcPts val="0"/>
              </a:spcBef>
              <a:buNone/>
            </a:pPr>
            <a:endParaRPr dirty="0"/>
          </a:p>
          <a:p>
            <a:pPr lvl="0">
              <a:spcBef>
                <a:spcPts val="0"/>
              </a:spcBef>
              <a:buNone/>
            </a:pPr>
            <a:endParaRPr dirty="0"/>
          </a:p>
        </p:txBody>
      </p:sp>
      <p:sp>
        <p:nvSpPr>
          <p:cNvPr id="74" name="Shape 74"/>
          <p:cNvSpPr txBox="1"/>
          <p:nvPr/>
        </p:nvSpPr>
        <p:spPr>
          <a:xfrm>
            <a:off x="311700" y="2414350"/>
            <a:ext cx="8520600" cy="4935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r>
              <a:rPr lang="en" sz="2400">
                <a:solidFill>
                  <a:schemeClr val="dk2"/>
                </a:solidFill>
                <a:latin typeface="Lato"/>
                <a:ea typeface="Lato"/>
                <a:cs typeface="Lato"/>
                <a:sym typeface="Lato"/>
              </a:rPr>
              <a:t>Stanford: </a:t>
            </a:r>
            <a:r>
              <a:rPr lang="en" sz="2400" b="1">
                <a:solidFill>
                  <a:schemeClr val="dk2"/>
                </a:solidFill>
                <a:latin typeface="Lato"/>
                <a:ea typeface="Lato"/>
                <a:cs typeface="Lato"/>
                <a:sym typeface="Lato"/>
              </a:rPr>
              <a:t>“student teams develop and demonstrate their understanding of the problem by proposing one or more solutions, often designing, constructing and delivering a prototype.”</a:t>
            </a:r>
          </a:p>
        </p:txBody>
      </p:sp>
      <p:sp>
        <p:nvSpPr>
          <p:cNvPr id="75" name="Shape 75"/>
          <p:cNvSpPr txBox="1"/>
          <p:nvPr/>
        </p:nvSpPr>
        <p:spPr>
          <a:xfrm>
            <a:off x="311700" y="4181400"/>
            <a:ext cx="8520600" cy="419400"/>
          </a:xfrm>
          <a:prstGeom prst="rect">
            <a:avLst/>
          </a:prstGeom>
          <a:noFill/>
          <a:ln>
            <a:noFill/>
          </a:ln>
        </p:spPr>
        <p:txBody>
          <a:bodyPr lIns="91425" tIns="91425" rIns="91425" bIns="91425" anchor="t" anchorCtr="0">
            <a:noAutofit/>
          </a:bodyPr>
          <a:lstStyle/>
          <a:p>
            <a:pPr lvl="0">
              <a:spcBef>
                <a:spcPts val="0"/>
              </a:spcBef>
              <a:buNone/>
            </a:pPr>
            <a:r>
              <a:rPr lang="en" sz="2400" b="1">
                <a:latin typeface="Playfair Display"/>
                <a:ea typeface="Playfair Display"/>
                <a:cs typeface="Playfair Display"/>
                <a:sym typeface="Playfair Display"/>
              </a:rPr>
              <a:t>How do WE translate this style of learning into a “traditional” school environment?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10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additive="base">
                                        <p:cTn id="17" dur="1000"/>
                                        <p:tgtEl>
                                          <p:spTgt spid="7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ctrTitle"/>
          </p:nvPr>
        </p:nvSpPr>
        <p:spPr>
          <a:xfrm>
            <a:off x="3096250" y="1627200"/>
            <a:ext cx="2951400" cy="1584300"/>
          </a:xfrm>
          <a:prstGeom prst="rect">
            <a:avLst/>
          </a:prstGeom>
        </p:spPr>
        <p:txBody>
          <a:bodyPr lIns="91425" tIns="91425" rIns="91425" bIns="91425" anchor="ctr" anchorCtr="0">
            <a:noAutofit/>
          </a:bodyPr>
          <a:lstStyle/>
          <a:p>
            <a:pPr lvl="0">
              <a:spcBef>
                <a:spcPts val="0"/>
              </a:spcBef>
              <a:buNone/>
            </a:pPr>
            <a:r>
              <a:rPr lang="en"/>
              <a:t>National History Day </a:t>
            </a:r>
          </a:p>
        </p:txBody>
      </p:sp>
      <p:sp>
        <p:nvSpPr>
          <p:cNvPr id="81" name="Shape 81"/>
          <p:cNvSpPr txBox="1">
            <a:spLocks noGrp="1"/>
          </p:cNvSpPr>
          <p:nvPr>
            <p:ph type="subTitle" idx="1"/>
          </p:nvPr>
        </p:nvSpPr>
        <p:spPr>
          <a:xfrm>
            <a:off x="3096362" y="3266930"/>
            <a:ext cx="2951400" cy="701400"/>
          </a:xfrm>
          <a:prstGeom prst="rect">
            <a:avLst/>
          </a:prstGeom>
        </p:spPr>
        <p:txBody>
          <a:bodyPr lIns="91425" tIns="91425" rIns="91425" bIns="91425" anchor="b" anchorCtr="0">
            <a:noAutofit/>
          </a:bodyPr>
          <a:lstStyle/>
          <a:p>
            <a:pPr lvl="0">
              <a:spcBef>
                <a:spcPts val="0"/>
              </a:spcBef>
              <a:buNone/>
            </a:pPr>
            <a:r>
              <a:rPr lang="en"/>
              <a:t>The Answer to PBL in the “Traditional” Classroom</a:t>
            </a:r>
          </a:p>
        </p:txBody>
      </p:sp>
      <p:pic>
        <p:nvPicPr>
          <p:cNvPr id="82" name="Shape 82"/>
          <p:cNvPicPr preferRelativeResize="0"/>
          <p:nvPr/>
        </p:nvPicPr>
        <p:blipFill>
          <a:blip r:embed="rId3">
            <a:alphaModFix/>
          </a:blip>
          <a:stretch>
            <a:fillRect/>
          </a:stretch>
        </p:blipFill>
        <p:spPr>
          <a:xfrm>
            <a:off x="3405262" y="1304775"/>
            <a:ext cx="2333625" cy="196215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391350"/>
            <a:ext cx="8520600" cy="626100"/>
          </a:xfrm>
          <a:prstGeom prst="rect">
            <a:avLst/>
          </a:prstGeom>
        </p:spPr>
        <p:txBody>
          <a:bodyPr lIns="91425" tIns="91425" rIns="91425" bIns="91425" anchor="t" anchorCtr="0">
            <a:noAutofit/>
          </a:bodyPr>
          <a:lstStyle/>
          <a:p>
            <a:pPr lvl="0">
              <a:spcBef>
                <a:spcPts val="0"/>
              </a:spcBef>
              <a:buNone/>
            </a:pPr>
            <a:r>
              <a:rPr lang="en"/>
              <a:t>What is NHD?</a:t>
            </a:r>
          </a:p>
        </p:txBody>
      </p:sp>
      <p:sp>
        <p:nvSpPr>
          <p:cNvPr id="88" name="Shape 88"/>
          <p:cNvSpPr txBox="1">
            <a:spLocks noGrp="1"/>
          </p:cNvSpPr>
          <p:nvPr>
            <p:ph type="body" idx="1"/>
          </p:nvPr>
        </p:nvSpPr>
        <p:spPr>
          <a:xfrm>
            <a:off x="311700" y="1152475"/>
            <a:ext cx="8520600" cy="525000"/>
          </a:xfrm>
          <a:prstGeom prst="rect">
            <a:avLst/>
          </a:prstGeom>
        </p:spPr>
        <p:txBody>
          <a:bodyPr lIns="91425" tIns="91425" rIns="91425" bIns="91425" anchor="t" anchorCtr="0">
            <a:noAutofit/>
          </a:bodyPr>
          <a:lstStyle/>
          <a:p>
            <a:pPr lvl="0" rtl="0">
              <a:spcBef>
                <a:spcPts val="0"/>
              </a:spcBef>
              <a:buNone/>
            </a:pPr>
            <a:r>
              <a:rPr lang="en" dirty="0">
                <a:solidFill>
                  <a:srgbClr val="000000"/>
                </a:solidFill>
              </a:rPr>
              <a:t>A project based</a:t>
            </a:r>
            <a:r>
              <a:rPr lang="en" b="1" dirty="0">
                <a:solidFill>
                  <a:srgbClr val="000000"/>
                </a:solidFill>
              </a:rPr>
              <a:t> EXPERIENCE</a:t>
            </a:r>
            <a:r>
              <a:rPr lang="en" dirty="0">
                <a:solidFill>
                  <a:srgbClr val="000000"/>
                </a:solidFill>
              </a:rPr>
              <a:t> for students that asks them to:</a:t>
            </a:r>
          </a:p>
        </p:txBody>
      </p:sp>
      <p:sp>
        <p:nvSpPr>
          <p:cNvPr id="89" name="Shape 89"/>
          <p:cNvSpPr txBox="1"/>
          <p:nvPr/>
        </p:nvSpPr>
        <p:spPr>
          <a:xfrm>
            <a:off x="495450" y="1677475"/>
            <a:ext cx="8153100" cy="382500"/>
          </a:xfrm>
          <a:prstGeom prst="rect">
            <a:avLst/>
          </a:prstGeom>
          <a:noFill/>
          <a:ln>
            <a:noFill/>
          </a:ln>
        </p:spPr>
        <p:txBody>
          <a:bodyPr lIns="91425" tIns="91425" rIns="91425" bIns="91425" anchor="t" anchorCtr="0">
            <a:noAutofit/>
          </a:bodyPr>
          <a:lstStyle/>
          <a:p>
            <a:pPr lvl="0">
              <a:spcBef>
                <a:spcPts val="0"/>
              </a:spcBef>
              <a:buNone/>
            </a:pPr>
            <a:r>
              <a:rPr lang="en" sz="1800" dirty="0">
                <a:latin typeface="Lato"/>
                <a:ea typeface="Lato"/>
                <a:cs typeface="Lato"/>
                <a:sym typeface="Lato"/>
              </a:rPr>
              <a:t>Choose any topic that they are </a:t>
            </a:r>
            <a:r>
              <a:rPr lang="en" sz="1800" b="1" i="1" dirty="0">
                <a:latin typeface="Lato"/>
                <a:ea typeface="Lato"/>
                <a:cs typeface="Lato"/>
                <a:sym typeface="Lato"/>
              </a:rPr>
              <a:t>passionate</a:t>
            </a:r>
            <a:r>
              <a:rPr lang="en" sz="1800" dirty="0">
                <a:latin typeface="Lato"/>
                <a:ea typeface="Lato"/>
                <a:cs typeface="Lato"/>
                <a:sym typeface="Lato"/>
              </a:rPr>
              <a:t> about that directly relates to the national theme</a:t>
            </a:r>
          </a:p>
        </p:txBody>
      </p:sp>
      <p:sp>
        <p:nvSpPr>
          <p:cNvPr id="90" name="Shape 90"/>
          <p:cNvSpPr txBox="1"/>
          <p:nvPr/>
        </p:nvSpPr>
        <p:spPr>
          <a:xfrm>
            <a:off x="495450" y="2380500"/>
            <a:ext cx="8153100" cy="382500"/>
          </a:xfrm>
          <a:prstGeom prst="rect">
            <a:avLst/>
          </a:prstGeom>
          <a:noFill/>
          <a:ln>
            <a:noFill/>
          </a:ln>
        </p:spPr>
        <p:txBody>
          <a:bodyPr lIns="91425" tIns="91425" rIns="91425" bIns="91425" anchor="t" anchorCtr="0">
            <a:noAutofit/>
          </a:bodyPr>
          <a:lstStyle/>
          <a:p>
            <a:pPr lvl="0" rtl="0">
              <a:spcBef>
                <a:spcPts val="0"/>
              </a:spcBef>
              <a:buNone/>
            </a:pPr>
            <a:r>
              <a:rPr lang="en" sz="1800" b="1" i="1" dirty="0">
                <a:latin typeface="Lato"/>
                <a:ea typeface="Lato"/>
                <a:cs typeface="Lato"/>
                <a:sym typeface="Lato"/>
              </a:rPr>
              <a:t>Critically think</a:t>
            </a:r>
            <a:r>
              <a:rPr lang="en" sz="1800" dirty="0">
                <a:latin typeface="Lato"/>
                <a:ea typeface="Lato"/>
                <a:cs typeface="Lato"/>
                <a:sym typeface="Lato"/>
              </a:rPr>
              <a:t> about their topic and </a:t>
            </a:r>
            <a:r>
              <a:rPr lang="en" sz="1800" b="1" i="1" dirty="0">
                <a:latin typeface="Lato"/>
                <a:ea typeface="Lato"/>
                <a:cs typeface="Lato"/>
                <a:sym typeface="Lato"/>
              </a:rPr>
              <a:t>construct</a:t>
            </a:r>
            <a:r>
              <a:rPr lang="en" sz="1800" dirty="0">
                <a:latin typeface="Lato"/>
                <a:ea typeface="Lato"/>
                <a:cs typeface="Lato"/>
                <a:sym typeface="Lato"/>
              </a:rPr>
              <a:t> an argument with a comprehensive thesis statement</a:t>
            </a:r>
          </a:p>
        </p:txBody>
      </p:sp>
      <p:sp>
        <p:nvSpPr>
          <p:cNvPr id="91" name="Shape 91"/>
          <p:cNvSpPr txBox="1"/>
          <p:nvPr/>
        </p:nvSpPr>
        <p:spPr>
          <a:xfrm>
            <a:off x="495450" y="3083525"/>
            <a:ext cx="8153100" cy="382500"/>
          </a:xfrm>
          <a:prstGeom prst="rect">
            <a:avLst/>
          </a:prstGeom>
          <a:noFill/>
          <a:ln>
            <a:noFill/>
          </a:ln>
        </p:spPr>
        <p:txBody>
          <a:bodyPr lIns="91425" tIns="91425" rIns="91425" bIns="91425" anchor="t" anchorCtr="0">
            <a:noAutofit/>
          </a:bodyPr>
          <a:lstStyle/>
          <a:p>
            <a:pPr lvl="0" rtl="0">
              <a:spcBef>
                <a:spcPts val="0"/>
              </a:spcBef>
              <a:buNone/>
            </a:pPr>
            <a:r>
              <a:rPr lang="en" sz="1800" b="1" i="1">
                <a:latin typeface="Lato"/>
                <a:ea typeface="Lato"/>
                <a:cs typeface="Lato"/>
                <a:sym typeface="Lato"/>
              </a:rPr>
              <a:t>Research, analyze</a:t>
            </a:r>
            <a:r>
              <a:rPr lang="en" sz="1800">
                <a:latin typeface="Lato"/>
                <a:ea typeface="Lato"/>
                <a:cs typeface="Lato"/>
                <a:sym typeface="Lato"/>
              </a:rPr>
              <a:t> and </a:t>
            </a:r>
            <a:r>
              <a:rPr lang="en" sz="1800" b="1" i="1">
                <a:latin typeface="Lato"/>
                <a:ea typeface="Lato"/>
                <a:cs typeface="Lato"/>
                <a:sym typeface="Lato"/>
              </a:rPr>
              <a:t>assess</a:t>
            </a:r>
            <a:r>
              <a:rPr lang="en" sz="1800">
                <a:latin typeface="Lato"/>
                <a:ea typeface="Lato"/>
                <a:cs typeface="Lato"/>
                <a:sym typeface="Lato"/>
              </a:rPr>
              <a:t> information focusing on primary sources</a:t>
            </a:r>
          </a:p>
        </p:txBody>
      </p:sp>
      <p:sp>
        <p:nvSpPr>
          <p:cNvPr id="92" name="Shape 92"/>
          <p:cNvSpPr txBox="1"/>
          <p:nvPr/>
        </p:nvSpPr>
        <p:spPr>
          <a:xfrm>
            <a:off x="495450" y="3556625"/>
            <a:ext cx="8153100" cy="382500"/>
          </a:xfrm>
          <a:prstGeom prst="rect">
            <a:avLst/>
          </a:prstGeom>
          <a:noFill/>
          <a:ln>
            <a:noFill/>
          </a:ln>
        </p:spPr>
        <p:txBody>
          <a:bodyPr lIns="91425" tIns="91425" rIns="91425" bIns="91425" anchor="t" anchorCtr="0">
            <a:noAutofit/>
          </a:bodyPr>
          <a:lstStyle/>
          <a:p>
            <a:pPr lvl="0" rtl="0">
              <a:spcBef>
                <a:spcPts val="0"/>
              </a:spcBef>
              <a:buNone/>
            </a:pPr>
            <a:r>
              <a:rPr lang="en" sz="1800" b="1" i="1" dirty="0">
                <a:latin typeface="Lato"/>
                <a:ea typeface="Lato"/>
                <a:cs typeface="Lato"/>
                <a:sym typeface="Lato"/>
              </a:rPr>
              <a:t>Collaboratively create</a:t>
            </a:r>
            <a:r>
              <a:rPr lang="en" sz="1800" dirty="0">
                <a:latin typeface="Lato"/>
                <a:ea typeface="Lato"/>
                <a:cs typeface="Lato"/>
                <a:sym typeface="Lato"/>
              </a:rPr>
              <a:t> a project that brings their information to life</a:t>
            </a:r>
          </a:p>
        </p:txBody>
      </p:sp>
      <p:sp>
        <p:nvSpPr>
          <p:cNvPr id="93" name="Shape 93"/>
          <p:cNvSpPr txBox="1"/>
          <p:nvPr/>
        </p:nvSpPr>
        <p:spPr>
          <a:xfrm>
            <a:off x="495450" y="4029725"/>
            <a:ext cx="8153100" cy="382500"/>
          </a:xfrm>
          <a:prstGeom prst="rect">
            <a:avLst/>
          </a:prstGeom>
          <a:noFill/>
          <a:ln>
            <a:noFill/>
          </a:ln>
        </p:spPr>
        <p:txBody>
          <a:bodyPr lIns="91425" tIns="91425" rIns="91425" bIns="91425" anchor="t" anchorCtr="0">
            <a:noAutofit/>
          </a:bodyPr>
          <a:lstStyle/>
          <a:p>
            <a:pPr lvl="0" rtl="0">
              <a:spcBef>
                <a:spcPts val="0"/>
              </a:spcBef>
              <a:buNone/>
            </a:pPr>
            <a:r>
              <a:rPr lang="en" sz="1800" b="1" i="1" dirty="0">
                <a:latin typeface="Lato"/>
                <a:ea typeface="Lato"/>
                <a:cs typeface="Lato"/>
                <a:sym typeface="Lato"/>
              </a:rPr>
              <a:t>Build self confidence and pride </a:t>
            </a:r>
            <a:r>
              <a:rPr lang="en" sz="1800" dirty="0">
                <a:latin typeface="Lato"/>
                <a:ea typeface="Lato"/>
                <a:cs typeface="Lato"/>
                <a:sym typeface="Lato"/>
              </a:rPr>
              <a:t>by orally defending their arguments to judges in school based, regional, statewide and national competitions </a:t>
            </a:r>
          </a:p>
        </p:txBody>
      </p:sp>
      <p:pic>
        <p:nvPicPr>
          <p:cNvPr id="94" name="Shape 94"/>
          <p:cNvPicPr preferRelativeResize="0"/>
          <p:nvPr/>
        </p:nvPicPr>
        <p:blipFill>
          <a:blip r:embed="rId3">
            <a:alphaModFix/>
          </a:blip>
          <a:stretch>
            <a:fillRect/>
          </a:stretch>
        </p:blipFill>
        <p:spPr>
          <a:xfrm>
            <a:off x="311699" y="2226049"/>
            <a:ext cx="2491900" cy="2651924"/>
          </a:xfrm>
          <a:prstGeom prst="rect">
            <a:avLst/>
          </a:prstGeom>
          <a:noFill/>
          <a:ln>
            <a:noFill/>
          </a:ln>
        </p:spPr>
      </p:pic>
      <p:pic>
        <p:nvPicPr>
          <p:cNvPr id="95" name="Shape 95"/>
          <p:cNvPicPr preferRelativeResize="0"/>
          <p:nvPr/>
        </p:nvPicPr>
        <p:blipFill>
          <a:blip r:embed="rId4">
            <a:alphaModFix/>
          </a:blip>
          <a:stretch>
            <a:fillRect/>
          </a:stretch>
        </p:blipFill>
        <p:spPr>
          <a:xfrm>
            <a:off x="3544362" y="3262512"/>
            <a:ext cx="2323600" cy="1622125"/>
          </a:xfrm>
          <a:prstGeom prst="rect">
            <a:avLst/>
          </a:prstGeom>
          <a:noFill/>
          <a:ln>
            <a:noFill/>
          </a:ln>
        </p:spPr>
      </p:pic>
      <p:pic>
        <p:nvPicPr>
          <p:cNvPr id="96" name="Shape 96"/>
          <p:cNvPicPr preferRelativeResize="0"/>
          <p:nvPr/>
        </p:nvPicPr>
        <p:blipFill>
          <a:blip r:embed="rId5">
            <a:alphaModFix/>
          </a:blip>
          <a:stretch>
            <a:fillRect/>
          </a:stretch>
        </p:blipFill>
        <p:spPr>
          <a:xfrm>
            <a:off x="3180787" y="2226042"/>
            <a:ext cx="3198794" cy="870369"/>
          </a:xfrm>
          <a:prstGeom prst="rect">
            <a:avLst/>
          </a:prstGeom>
          <a:noFill/>
          <a:ln>
            <a:noFill/>
          </a:ln>
        </p:spPr>
      </p:pic>
      <p:pic>
        <p:nvPicPr>
          <p:cNvPr id="97" name="Shape 97"/>
          <p:cNvPicPr preferRelativeResize="0"/>
          <p:nvPr/>
        </p:nvPicPr>
        <p:blipFill>
          <a:blip r:embed="rId6">
            <a:alphaModFix/>
          </a:blip>
          <a:stretch>
            <a:fillRect/>
          </a:stretch>
        </p:blipFill>
        <p:spPr>
          <a:xfrm>
            <a:off x="6505412" y="2574550"/>
            <a:ext cx="2143125" cy="2143125"/>
          </a:xfrm>
          <a:prstGeom prst="rect">
            <a:avLst/>
          </a:prstGeom>
          <a:noFill/>
          <a:ln>
            <a:noFill/>
          </a:ln>
        </p:spPr>
      </p:pic>
      <p:pic>
        <p:nvPicPr>
          <p:cNvPr id="98" name="Shape 98" descr="_DSC0728.JPG"/>
          <p:cNvPicPr preferRelativeResize="0"/>
          <p:nvPr/>
        </p:nvPicPr>
        <p:blipFill>
          <a:blip r:embed="rId7">
            <a:alphaModFix/>
          </a:blip>
          <a:stretch>
            <a:fillRect/>
          </a:stretch>
        </p:blipFill>
        <p:spPr>
          <a:xfrm>
            <a:off x="5291471" y="516294"/>
            <a:ext cx="3198780" cy="1797353"/>
          </a:xfrm>
          <a:prstGeom prst="rect">
            <a:avLst/>
          </a:prstGeom>
          <a:noFill/>
          <a:ln>
            <a:noFill/>
          </a:ln>
        </p:spPr>
      </p:pic>
      <p:pic>
        <p:nvPicPr>
          <p:cNvPr id="99" name="Shape 99" descr="_DSC0756.jpg"/>
          <p:cNvPicPr preferRelativeResize="0"/>
          <p:nvPr/>
        </p:nvPicPr>
        <p:blipFill>
          <a:blip r:embed="rId8">
            <a:alphaModFix/>
          </a:blip>
          <a:stretch>
            <a:fillRect/>
          </a:stretch>
        </p:blipFill>
        <p:spPr>
          <a:xfrm>
            <a:off x="1534446" y="259000"/>
            <a:ext cx="2009901" cy="35770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10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fade">
                                      <p:cBhvr>
                                        <p:cTn id="12" dur="1000"/>
                                        <p:tgtEl>
                                          <p:spTgt spid="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
                                        </p:tgtEl>
                                        <p:attrNameLst>
                                          <p:attrName>style.visibility</p:attrName>
                                        </p:attrNameLst>
                                      </p:cBhvr>
                                      <p:to>
                                        <p:strVal val="visible"/>
                                      </p:to>
                                    </p:set>
                                    <p:animEffect transition="in" filter="fade">
                                      <p:cBhvr>
                                        <p:cTn id="17" dur="1000"/>
                                        <p:tgtEl>
                                          <p:spTgt spid="9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6"/>
                                        </p:tgtEl>
                                        <p:attrNameLst>
                                          <p:attrName>style.visibility</p:attrName>
                                        </p:attrNameLst>
                                      </p:cBhvr>
                                      <p:to>
                                        <p:strVal val="visible"/>
                                      </p:to>
                                    </p:set>
                                    <p:animEffect transition="in" filter="fade">
                                      <p:cBhvr>
                                        <p:cTn id="22" dur="1000"/>
                                        <p:tgtEl>
                                          <p:spTgt spid="9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fade">
                                      <p:cBhvr>
                                        <p:cTn id="27" dur="1000"/>
                                        <p:tgtEl>
                                          <p:spTgt spid="9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94"/>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97"/>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96"/>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9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0"/>
                                        </p:tgtEl>
                                        <p:attrNameLst>
                                          <p:attrName>style.visibility</p:attrName>
                                        </p:attrNameLst>
                                      </p:cBhvr>
                                      <p:to>
                                        <p:strVal val="visible"/>
                                      </p:to>
                                    </p:set>
                                    <p:animEffect transition="in" filter="fade">
                                      <p:cBhvr>
                                        <p:cTn id="42" dur="1000"/>
                                        <p:tgtEl>
                                          <p:spTgt spid="9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1"/>
                                        </p:tgtEl>
                                        <p:attrNameLst>
                                          <p:attrName>style.visibility</p:attrName>
                                        </p:attrNameLst>
                                      </p:cBhvr>
                                      <p:to>
                                        <p:strVal val="visible"/>
                                      </p:to>
                                    </p:set>
                                    <p:animEffect transition="in" filter="fade">
                                      <p:cBhvr>
                                        <p:cTn id="47" dur="1000"/>
                                        <p:tgtEl>
                                          <p:spTgt spid="9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2"/>
                                        </p:tgtEl>
                                        <p:attrNameLst>
                                          <p:attrName>style.visibility</p:attrName>
                                        </p:attrNameLst>
                                      </p:cBhvr>
                                      <p:to>
                                        <p:strVal val="visible"/>
                                      </p:to>
                                    </p:set>
                                    <p:animEffect transition="in" filter="fade">
                                      <p:cBhvr>
                                        <p:cTn id="52" dur="1000"/>
                                        <p:tgtEl>
                                          <p:spTgt spid="9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3"/>
                                        </p:tgtEl>
                                        <p:attrNameLst>
                                          <p:attrName>style.visibility</p:attrName>
                                        </p:attrNameLst>
                                      </p:cBhvr>
                                      <p:to>
                                        <p:strVal val="visible"/>
                                      </p:to>
                                    </p:set>
                                    <p:animEffect transition="in" filter="fade">
                                      <p:cBhvr>
                                        <p:cTn id="57" dur="1000"/>
                                        <p:tgtEl>
                                          <p:spTgt spid="9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8"/>
                                        </p:tgtEl>
                                        <p:attrNameLst>
                                          <p:attrName>style.visibility</p:attrName>
                                        </p:attrNameLst>
                                      </p:cBhvr>
                                      <p:to>
                                        <p:strVal val="visible"/>
                                      </p:to>
                                    </p:set>
                                    <p:animEffect transition="in" filter="fade">
                                      <p:cBhvr>
                                        <p:cTn id="62" dur="1000"/>
                                        <p:tgtEl>
                                          <p:spTgt spid="9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99"/>
                                        </p:tgtEl>
                                        <p:attrNameLst>
                                          <p:attrName>style.visibility</p:attrName>
                                        </p:attrNameLst>
                                      </p:cBhvr>
                                      <p:to>
                                        <p:strVal val="visible"/>
                                      </p:to>
                                    </p:set>
                                    <p:animEffect transition="in" filter="fade">
                                      <p:cBhvr>
                                        <p:cTn id="67" dur="1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1700" y="391350"/>
            <a:ext cx="8520600" cy="626100"/>
          </a:xfrm>
          <a:prstGeom prst="rect">
            <a:avLst/>
          </a:prstGeom>
        </p:spPr>
        <p:txBody>
          <a:bodyPr lIns="91425" tIns="91425" rIns="91425" bIns="91425" anchor="t" anchorCtr="0">
            <a:noAutofit/>
          </a:bodyPr>
          <a:lstStyle/>
          <a:p>
            <a:pPr lvl="0">
              <a:spcBef>
                <a:spcPts val="0"/>
              </a:spcBef>
              <a:buNone/>
            </a:pPr>
            <a:r>
              <a:rPr lang="en"/>
              <a:t>The Projects</a:t>
            </a:r>
          </a:p>
        </p:txBody>
      </p:sp>
      <p:sp>
        <p:nvSpPr>
          <p:cNvPr id="105" name="Shape 105"/>
          <p:cNvSpPr txBox="1">
            <a:spLocks noGrp="1"/>
          </p:cNvSpPr>
          <p:nvPr>
            <p:ph type="body" idx="1"/>
          </p:nvPr>
        </p:nvSpPr>
        <p:spPr>
          <a:xfrm>
            <a:off x="311700" y="1152475"/>
            <a:ext cx="8520600" cy="537300"/>
          </a:xfrm>
          <a:prstGeom prst="rect">
            <a:avLst/>
          </a:prstGeom>
        </p:spPr>
        <p:txBody>
          <a:bodyPr lIns="91425" tIns="91425" rIns="91425" bIns="91425" anchor="t" anchorCtr="0">
            <a:noAutofit/>
          </a:bodyPr>
          <a:lstStyle/>
          <a:p>
            <a:pPr lvl="0">
              <a:spcBef>
                <a:spcPts val="0"/>
              </a:spcBef>
              <a:buNone/>
            </a:pPr>
            <a:r>
              <a:rPr lang="en"/>
              <a:t>Students can create:</a:t>
            </a:r>
          </a:p>
        </p:txBody>
      </p:sp>
      <p:sp>
        <p:nvSpPr>
          <p:cNvPr id="106" name="Shape 106"/>
          <p:cNvSpPr txBox="1"/>
          <p:nvPr/>
        </p:nvSpPr>
        <p:spPr>
          <a:xfrm>
            <a:off x="370025" y="1628150"/>
            <a:ext cx="1751400" cy="296100"/>
          </a:xfrm>
          <a:prstGeom prst="rect">
            <a:avLst/>
          </a:prstGeom>
          <a:noFill/>
          <a:ln>
            <a:noFill/>
          </a:ln>
        </p:spPr>
        <p:txBody>
          <a:bodyPr lIns="91425" tIns="91425" rIns="91425" bIns="91425" anchor="t" anchorCtr="0">
            <a:noAutofit/>
          </a:bodyPr>
          <a:lstStyle/>
          <a:p>
            <a:pPr lvl="0">
              <a:spcBef>
                <a:spcPts val="0"/>
              </a:spcBef>
              <a:buNone/>
            </a:pPr>
            <a:r>
              <a:rPr lang="en" sz="1800" dirty="0">
                <a:latin typeface="Lato"/>
                <a:ea typeface="Lato"/>
                <a:cs typeface="Lato"/>
                <a:sym typeface="Lato"/>
              </a:rPr>
              <a:t>An Exhibit</a:t>
            </a:r>
          </a:p>
        </p:txBody>
      </p:sp>
      <p:sp>
        <p:nvSpPr>
          <p:cNvPr id="107" name="Shape 107"/>
          <p:cNvSpPr txBox="1"/>
          <p:nvPr/>
        </p:nvSpPr>
        <p:spPr>
          <a:xfrm>
            <a:off x="370025" y="2088900"/>
            <a:ext cx="1751400" cy="296100"/>
          </a:xfrm>
          <a:prstGeom prst="rect">
            <a:avLst/>
          </a:prstGeom>
          <a:noFill/>
          <a:ln>
            <a:noFill/>
          </a:ln>
        </p:spPr>
        <p:txBody>
          <a:bodyPr lIns="91425" tIns="91425" rIns="91425" bIns="91425" anchor="t" anchorCtr="0">
            <a:noAutofit/>
          </a:bodyPr>
          <a:lstStyle/>
          <a:p>
            <a:pPr lvl="0" rtl="0">
              <a:spcBef>
                <a:spcPts val="0"/>
              </a:spcBef>
              <a:buNone/>
            </a:pPr>
            <a:r>
              <a:rPr lang="en" sz="1800">
                <a:latin typeface="Lato"/>
                <a:ea typeface="Lato"/>
                <a:cs typeface="Lato"/>
                <a:sym typeface="Lato"/>
              </a:rPr>
              <a:t>A Website</a:t>
            </a:r>
          </a:p>
        </p:txBody>
      </p:sp>
      <p:sp>
        <p:nvSpPr>
          <p:cNvPr id="108" name="Shape 108"/>
          <p:cNvSpPr txBox="1"/>
          <p:nvPr/>
        </p:nvSpPr>
        <p:spPr>
          <a:xfrm>
            <a:off x="370025" y="2636100"/>
            <a:ext cx="1751400" cy="296100"/>
          </a:xfrm>
          <a:prstGeom prst="rect">
            <a:avLst/>
          </a:prstGeom>
          <a:noFill/>
          <a:ln>
            <a:noFill/>
          </a:ln>
        </p:spPr>
        <p:txBody>
          <a:bodyPr lIns="91425" tIns="91425" rIns="91425" bIns="91425" anchor="t" anchorCtr="0">
            <a:noAutofit/>
          </a:bodyPr>
          <a:lstStyle/>
          <a:p>
            <a:pPr lvl="0" rtl="0">
              <a:spcBef>
                <a:spcPts val="0"/>
              </a:spcBef>
              <a:buNone/>
            </a:pPr>
            <a:r>
              <a:rPr lang="en" sz="1800" dirty="0">
                <a:latin typeface="Lato"/>
                <a:ea typeface="Lato"/>
                <a:cs typeface="Lato"/>
                <a:sym typeface="Lato"/>
              </a:rPr>
              <a:t>A Performance</a:t>
            </a:r>
          </a:p>
        </p:txBody>
      </p:sp>
      <p:sp>
        <p:nvSpPr>
          <p:cNvPr id="109" name="Shape 109"/>
          <p:cNvSpPr txBox="1"/>
          <p:nvPr/>
        </p:nvSpPr>
        <p:spPr>
          <a:xfrm>
            <a:off x="370025" y="3109175"/>
            <a:ext cx="1751400" cy="296100"/>
          </a:xfrm>
          <a:prstGeom prst="rect">
            <a:avLst/>
          </a:prstGeom>
          <a:noFill/>
          <a:ln>
            <a:noFill/>
          </a:ln>
        </p:spPr>
        <p:txBody>
          <a:bodyPr lIns="91425" tIns="91425" rIns="91425" bIns="91425" anchor="t" anchorCtr="0">
            <a:noAutofit/>
          </a:bodyPr>
          <a:lstStyle/>
          <a:p>
            <a:pPr lvl="0" rtl="0">
              <a:spcBef>
                <a:spcPts val="0"/>
              </a:spcBef>
              <a:buNone/>
            </a:pPr>
            <a:r>
              <a:rPr lang="en" sz="1800">
                <a:latin typeface="Lato"/>
                <a:ea typeface="Lato"/>
                <a:cs typeface="Lato"/>
                <a:sym typeface="Lato"/>
              </a:rPr>
              <a:t>A Paper</a:t>
            </a:r>
          </a:p>
        </p:txBody>
      </p:sp>
      <p:sp>
        <p:nvSpPr>
          <p:cNvPr id="110" name="Shape 110"/>
          <p:cNvSpPr txBox="1"/>
          <p:nvPr/>
        </p:nvSpPr>
        <p:spPr>
          <a:xfrm>
            <a:off x="370025" y="3582250"/>
            <a:ext cx="2146200" cy="296100"/>
          </a:xfrm>
          <a:prstGeom prst="rect">
            <a:avLst/>
          </a:prstGeom>
          <a:noFill/>
          <a:ln>
            <a:noFill/>
          </a:ln>
        </p:spPr>
        <p:txBody>
          <a:bodyPr lIns="91425" tIns="91425" rIns="91425" bIns="91425" anchor="t" anchorCtr="0">
            <a:noAutofit/>
          </a:bodyPr>
          <a:lstStyle/>
          <a:p>
            <a:pPr lvl="0" rtl="0">
              <a:spcBef>
                <a:spcPts val="0"/>
              </a:spcBef>
              <a:buNone/>
            </a:pPr>
            <a:r>
              <a:rPr lang="en" sz="1800">
                <a:latin typeface="Lato"/>
                <a:ea typeface="Lato"/>
                <a:cs typeface="Lato"/>
                <a:sym typeface="Lato"/>
              </a:rPr>
              <a:t>A Documentary</a:t>
            </a:r>
          </a:p>
        </p:txBody>
      </p:sp>
      <p:pic>
        <p:nvPicPr>
          <p:cNvPr id="111" name="Shape 111"/>
          <p:cNvPicPr preferRelativeResize="0"/>
          <p:nvPr/>
        </p:nvPicPr>
        <p:blipFill>
          <a:blip r:embed="rId3">
            <a:alphaModFix/>
          </a:blip>
          <a:stretch>
            <a:fillRect/>
          </a:stretch>
        </p:blipFill>
        <p:spPr>
          <a:xfrm>
            <a:off x="2989325" y="201737"/>
            <a:ext cx="2363717" cy="3148924"/>
          </a:xfrm>
          <a:prstGeom prst="rect">
            <a:avLst/>
          </a:prstGeom>
          <a:noFill/>
          <a:ln>
            <a:noFill/>
          </a:ln>
        </p:spPr>
      </p:pic>
      <p:pic>
        <p:nvPicPr>
          <p:cNvPr id="112" name="Shape 112"/>
          <p:cNvPicPr preferRelativeResize="0"/>
          <p:nvPr/>
        </p:nvPicPr>
        <p:blipFill>
          <a:blip r:embed="rId4">
            <a:alphaModFix/>
          </a:blip>
          <a:stretch>
            <a:fillRect/>
          </a:stretch>
        </p:blipFill>
        <p:spPr>
          <a:xfrm>
            <a:off x="5501201" y="2203875"/>
            <a:ext cx="3169650" cy="1943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1"/>
                                        </p:tgtEl>
                                        <p:attrNameLst>
                                          <p:attrName>style.visibility</p:attrName>
                                        </p:attrNameLst>
                                      </p:cBhvr>
                                      <p:to>
                                        <p:strVal val="visible"/>
                                      </p:to>
                                    </p:set>
                                    <p:animEffect transition="in" filter="fade">
                                      <p:cBhvr>
                                        <p:cTn id="12" dur="1000"/>
                                        <p:tgtEl>
                                          <p:spTgt spid="1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7"/>
                                        </p:tgtEl>
                                        <p:attrNameLst>
                                          <p:attrName>style.visibility</p:attrName>
                                        </p:attrNameLst>
                                      </p:cBhvr>
                                      <p:to>
                                        <p:strVal val="visible"/>
                                      </p:to>
                                    </p:set>
                                    <p:animEffect transition="in" filter="fade">
                                      <p:cBhvr>
                                        <p:cTn id="17" dur="1000"/>
                                        <p:tgtEl>
                                          <p:spTgt spid="10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8"/>
                                        </p:tgtEl>
                                        <p:attrNameLst>
                                          <p:attrName>style.visibility</p:attrName>
                                        </p:attrNameLst>
                                      </p:cBhvr>
                                      <p:to>
                                        <p:strVal val="visible"/>
                                      </p:to>
                                    </p:set>
                                    <p:animEffect transition="in" filter="fade">
                                      <p:cBhvr>
                                        <p:cTn id="22" dur="1000"/>
                                        <p:tgtEl>
                                          <p:spTgt spid="10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2"/>
                                        </p:tgtEl>
                                        <p:attrNameLst>
                                          <p:attrName>style.visibility</p:attrName>
                                        </p:attrNameLst>
                                      </p:cBhvr>
                                      <p:to>
                                        <p:strVal val="visible"/>
                                      </p:to>
                                    </p:set>
                                    <p:animEffect transition="in" filter="fade">
                                      <p:cBhvr>
                                        <p:cTn id="27" dur="1000"/>
                                        <p:tgtEl>
                                          <p:spTgt spid="1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9"/>
                                        </p:tgtEl>
                                        <p:attrNameLst>
                                          <p:attrName>style.visibility</p:attrName>
                                        </p:attrNameLst>
                                      </p:cBhvr>
                                      <p:to>
                                        <p:strVal val="visible"/>
                                      </p:to>
                                    </p:set>
                                    <p:animEffect transition="in" filter="fade">
                                      <p:cBhvr>
                                        <p:cTn id="32" dur="1000"/>
                                        <p:tgtEl>
                                          <p:spTgt spid="10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0"/>
                                        </p:tgtEl>
                                        <p:attrNameLst>
                                          <p:attrName>style.visibility</p:attrName>
                                        </p:attrNameLst>
                                      </p:cBhvr>
                                      <p:to>
                                        <p:strVal val="visible"/>
                                      </p:to>
                                    </p:set>
                                    <p:animEffect transition="in" filter="fade">
                                      <p:cBhvr>
                                        <p:cTn id="37" dur="1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3" name="Title 2"/>
          <p:cNvSpPr>
            <a:spLocks noGrp="1"/>
          </p:cNvSpPr>
          <p:nvPr>
            <p:ph type="title"/>
          </p:nvPr>
        </p:nvSpPr>
        <p:spPr>
          <a:xfrm>
            <a:off x="276531" y="162750"/>
            <a:ext cx="8520600" cy="626100"/>
          </a:xfrm>
        </p:spPr>
        <p:txBody>
          <a:bodyPr/>
          <a:lstStyle/>
          <a:p>
            <a:r>
              <a:rPr lang="en-US" dirty="0" smtClean="0"/>
              <a:t>Watch: Harvey Milk Final Cut</a:t>
            </a:r>
            <a:endParaRPr lang="en-US" dirty="0"/>
          </a:p>
        </p:txBody>
      </p:sp>
      <p:pic>
        <p:nvPicPr>
          <p:cNvPr id="4" name="Picture 3">
            <a:hlinkClick r:id="rId3"/>
          </p:cNvPr>
          <p:cNvPicPr>
            <a:picLocks noChangeAspect="1"/>
          </p:cNvPicPr>
          <p:nvPr/>
        </p:nvPicPr>
        <p:blipFill>
          <a:blip r:embed="rId4"/>
          <a:stretch>
            <a:fillRect/>
          </a:stretch>
        </p:blipFill>
        <p:spPr>
          <a:xfrm>
            <a:off x="483091" y="903150"/>
            <a:ext cx="6308310" cy="3551529"/>
          </a:xfrm>
          <a:prstGeom prst="rect">
            <a:avLst/>
          </a:prstGeom>
        </p:spPr>
      </p:pic>
      <p:sp>
        <p:nvSpPr>
          <p:cNvPr id="14" name="Title 2"/>
          <p:cNvSpPr txBox="1">
            <a:spLocks/>
          </p:cNvSpPr>
          <p:nvPr/>
        </p:nvSpPr>
        <p:spPr>
          <a:xfrm>
            <a:off x="0" y="4568979"/>
            <a:ext cx="8520600" cy="62610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Font typeface="Playfair Display"/>
              <a:buNone/>
              <a:defRPr sz="3200" b="1" i="0" u="none" strike="noStrike" cap="none">
                <a:solidFill>
                  <a:schemeClr val="dk1"/>
                </a:solidFill>
                <a:latin typeface="Playfair Display"/>
                <a:ea typeface="Playfair Display"/>
                <a:cs typeface="Playfair Display"/>
                <a:sym typeface="Playfair Display"/>
              </a:defRPr>
            </a:lvl1pPr>
            <a:lvl2pPr lvl="1">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9pPr>
          </a:lstStyle>
          <a:p>
            <a:r>
              <a:rPr lang="en-US" sz="1800" dirty="0"/>
              <a:t>Source: https://www.youtube.com/watch?v=P3978pOVNfk&amp;feature=youtu.be</a:t>
            </a:r>
          </a:p>
        </p:txBody>
      </p:sp>
    </p:spTree>
    <p:extLst>
      <p:ext uri="{BB962C8B-B14F-4D97-AF65-F5344CB8AC3E}">
        <p14:creationId xmlns:p14="http://schemas.microsoft.com/office/powerpoint/2010/main" val="2018384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11700" y="78299"/>
            <a:ext cx="8520600" cy="626100"/>
          </a:xfrm>
          <a:prstGeom prst="rect">
            <a:avLst/>
          </a:prstGeom>
        </p:spPr>
        <p:txBody>
          <a:bodyPr lIns="91425" tIns="91425" rIns="91425" bIns="91425" anchor="t" anchorCtr="0">
            <a:noAutofit/>
          </a:bodyPr>
          <a:lstStyle/>
          <a:p>
            <a:pPr lvl="0">
              <a:spcBef>
                <a:spcPts val="0"/>
              </a:spcBef>
              <a:buNone/>
            </a:pPr>
            <a:r>
              <a:rPr lang="en" dirty="0"/>
              <a:t>21st Century Skills</a:t>
            </a:r>
          </a:p>
        </p:txBody>
      </p:sp>
      <p:sp>
        <p:nvSpPr>
          <p:cNvPr id="125" name="Shape 125"/>
          <p:cNvSpPr txBox="1">
            <a:spLocks noGrp="1"/>
          </p:cNvSpPr>
          <p:nvPr>
            <p:ph type="body" idx="1"/>
          </p:nvPr>
        </p:nvSpPr>
        <p:spPr>
          <a:xfrm>
            <a:off x="311700" y="725349"/>
            <a:ext cx="8520600" cy="4418151"/>
          </a:xfrm>
          <a:prstGeom prst="rect">
            <a:avLst/>
          </a:prstGeom>
        </p:spPr>
        <p:txBody>
          <a:bodyPr lIns="91425" tIns="91425" rIns="91425" bIns="91425" anchor="t" anchorCtr="0">
            <a:noAutofit/>
          </a:bodyPr>
          <a:lstStyle/>
          <a:p>
            <a:pPr marL="571500" lvl="0" indent="-342900" rtl="0">
              <a:lnSpc>
                <a:spcPct val="100000"/>
              </a:lnSpc>
              <a:spcBef>
                <a:spcPts val="0"/>
              </a:spcBef>
              <a:spcAft>
                <a:spcPts val="1200"/>
              </a:spcAft>
              <a:buFont typeface="+mj-lt"/>
              <a:buAutoNum type="arabicPeriod"/>
            </a:pPr>
            <a:r>
              <a:rPr lang="en" dirty="0" smtClean="0">
                <a:latin typeface="Lato" panose="020B0604020202020204" charset="0"/>
              </a:rPr>
              <a:t>Thesis </a:t>
            </a:r>
            <a:r>
              <a:rPr lang="en" dirty="0">
                <a:latin typeface="Lato" panose="020B0604020202020204" charset="0"/>
              </a:rPr>
              <a:t>creation</a:t>
            </a:r>
          </a:p>
          <a:p>
            <a:pPr marL="571500" lvl="0" indent="-342900" rtl="0">
              <a:lnSpc>
                <a:spcPct val="100000"/>
              </a:lnSpc>
              <a:spcBef>
                <a:spcPts val="0"/>
              </a:spcBef>
              <a:spcAft>
                <a:spcPts val="1200"/>
              </a:spcAft>
              <a:buFont typeface="+mj-lt"/>
              <a:buAutoNum type="arabicPeriod"/>
            </a:pPr>
            <a:r>
              <a:rPr lang="en" dirty="0">
                <a:latin typeface="Lato" panose="020B0604020202020204" charset="0"/>
              </a:rPr>
              <a:t>Essay development</a:t>
            </a:r>
          </a:p>
          <a:p>
            <a:pPr marL="571500" lvl="0" indent="-342900" rtl="0">
              <a:lnSpc>
                <a:spcPct val="100000"/>
              </a:lnSpc>
              <a:spcBef>
                <a:spcPts val="0"/>
              </a:spcBef>
              <a:spcAft>
                <a:spcPts val="1200"/>
              </a:spcAft>
              <a:buFont typeface="+mj-lt"/>
              <a:buAutoNum type="arabicPeriod"/>
            </a:pPr>
            <a:r>
              <a:rPr lang="en" dirty="0">
                <a:latin typeface="Lato" panose="020B0604020202020204" charset="0"/>
              </a:rPr>
              <a:t>Analyzing sources and Questioning</a:t>
            </a:r>
          </a:p>
          <a:p>
            <a:pPr marL="571500" lvl="0" indent="-342900" rtl="0">
              <a:lnSpc>
                <a:spcPct val="100000"/>
              </a:lnSpc>
              <a:spcBef>
                <a:spcPts val="0"/>
              </a:spcBef>
              <a:spcAft>
                <a:spcPts val="1200"/>
              </a:spcAft>
              <a:buFont typeface="+mj-lt"/>
              <a:buAutoNum type="arabicPeriod"/>
            </a:pPr>
            <a:r>
              <a:rPr lang="en" dirty="0">
                <a:latin typeface="Lato" panose="020B0604020202020204" charset="0"/>
              </a:rPr>
              <a:t>Supporting an argument</a:t>
            </a:r>
          </a:p>
          <a:p>
            <a:pPr marL="571500" lvl="0" indent="-342900" rtl="0">
              <a:lnSpc>
                <a:spcPct val="100000"/>
              </a:lnSpc>
              <a:spcBef>
                <a:spcPts val="0"/>
              </a:spcBef>
              <a:spcAft>
                <a:spcPts val="1200"/>
              </a:spcAft>
              <a:buFont typeface="+mj-lt"/>
              <a:buAutoNum type="arabicPeriod"/>
            </a:pPr>
            <a:r>
              <a:rPr lang="en" dirty="0">
                <a:latin typeface="Lato" panose="020B0604020202020204" charset="0"/>
              </a:rPr>
              <a:t>Defending your thesis both in the project and orally</a:t>
            </a:r>
          </a:p>
          <a:p>
            <a:pPr marL="571500" lvl="0" indent="-342900" rtl="0">
              <a:lnSpc>
                <a:spcPct val="100000"/>
              </a:lnSpc>
              <a:spcBef>
                <a:spcPts val="0"/>
              </a:spcBef>
              <a:spcAft>
                <a:spcPts val="1200"/>
              </a:spcAft>
              <a:buFont typeface="+mj-lt"/>
              <a:buAutoNum type="arabicPeriod"/>
            </a:pPr>
            <a:r>
              <a:rPr lang="en" dirty="0">
                <a:latin typeface="Lato" panose="020B0604020202020204" charset="0"/>
              </a:rPr>
              <a:t>Collaboration</a:t>
            </a:r>
          </a:p>
          <a:p>
            <a:pPr marL="571500" lvl="0" indent="-342900" rtl="0">
              <a:lnSpc>
                <a:spcPct val="100000"/>
              </a:lnSpc>
              <a:spcBef>
                <a:spcPts val="0"/>
              </a:spcBef>
              <a:spcAft>
                <a:spcPts val="1200"/>
              </a:spcAft>
              <a:buFont typeface="+mj-lt"/>
              <a:buAutoNum type="arabicPeriod"/>
            </a:pPr>
            <a:r>
              <a:rPr lang="en" dirty="0">
                <a:latin typeface="Lato" panose="020B0604020202020204" charset="0"/>
              </a:rPr>
              <a:t>Innovation/Creativity</a:t>
            </a:r>
          </a:p>
          <a:p>
            <a:pPr marL="571500" lvl="0" indent="-342900" rtl="0">
              <a:lnSpc>
                <a:spcPct val="100000"/>
              </a:lnSpc>
              <a:spcBef>
                <a:spcPts val="0"/>
              </a:spcBef>
              <a:spcAft>
                <a:spcPts val="1200"/>
              </a:spcAft>
              <a:buFont typeface="+mj-lt"/>
              <a:buAutoNum type="arabicPeriod"/>
            </a:pPr>
            <a:r>
              <a:rPr lang="en" dirty="0">
                <a:latin typeface="Lato" panose="020B0604020202020204" charset="0"/>
              </a:rPr>
              <a:t>Technology/Problem Solving</a:t>
            </a:r>
          </a:p>
          <a:p>
            <a:pPr marL="571500" lvl="0" indent="-342900" rtl="0">
              <a:lnSpc>
                <a:spcPct val="100000"/>
              </a:lnSpc>
              <a:spcBef>
                <a:spcPts val="0"/>
              </a:spcBef>
              <a:spcAft>
                <a:spcPts val="1200"/>
              </a:spcAft>
              <a:buFont typeface="+mj-lt"/>
              <a:buAutoNum type="arabicPeriod"/>
            </a:pPr>
            <a:r>
              <a:rPr lang="en" dirty="0">
                <a:latin typeface="Lato" panose="020B0604020202020204" charset="0"/>
              </a:rPr>
              <a:t>Annotated Bibliography</a:t>
            </a:r>
          </a:p>
          <a:p>
            <a:pPr marL="571500" lvl="0" indent="-342900" rtl="0">
              <a:lnSpc>
                <a:spcPct val="100000"/>
              </a:lnSpc>
              <a:spcBef>
                <a:spcPts val="0"/>
              </a:spcBef>
              <a:spcAft>
                <a:spcPts val="1200"/>
              </a:spcAft>
              <a:buFont typeface="+mj-lt"/>
              <a:buAutoNum type="arabicPeriod"/>
            </a:pPr>
            <a:r>
              <a:rPr lang="en" dirty="0">
                <a:latin typeface="Lato" panose="020B0604020202020204" charset="0"/>
              </a:rPr>
              <a:t>CRITICAL THINKING</a:t>
            </a:r>
          </a:p>
        </p:txBody>
      </p:sp>
      <p:pic>
        <p:nvPicPr>
          <p:cNvPr id="126" name="Shape 126" descr="Light Bulb, Idea, Consider, ..."/>
          <p:cNvPicPr preferRelativeResize="0"/>
          <p:nvPr/>
        </p:nvPicPr>
        <p:blipFill>
          <a:blip r:embed="rId3">
            <a:alphaModFix/>
          </a:blip>
          <a:stretch>
            <a:fillRect/>
          </a:stretch>
        </p:blipFill>
        <p:spPr>
          <a:xfrm>
            <a:off x="6566625" y="391349"/>
            <a:ext cx="2265675" cy="2741625"/>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11700" y="391350"/>
            <a:ext cx="8520600" cy="626100"/>
          </a:xfrm>
          <a:prstGeom prst="rect">
            <a:avLst/>
          </a:prstGeom>
        </p:spPr>
        <p:txBody>
          <a:bodyPr lIns="91425" tIns="91425" rIns="91425" bIns="91425" anchor="t" anchorCtr="0">
            <a:noAutofit/>
          </a:bodyPr>
          <a:lstStyle/>
          <a:p>
            <a:pPr lvl="0">
              <a:spcBef>
                <a:spcPts val="0"/>
              </a:spcBef>
              <a:buNone/>
            </a:pPr>
            <a:r>
              <a:rPr lang="en" dirty="0"/>
              <a:t>Highly Effective PBL...</a:t>
            </a:r>
          </a:p>
        </p:txBody>
      </p:sp>
      <p:sp>
        <p:nvSpPr>
          <p:cNvPr id="132" name="Shape 132"/>
          <p:cNvSpPr txBox="1">
            <a:spLocks noGrp="1"/>
          </p:cNvSpPr>
          <p:nvPr>
            <p:ph type="body" idx="1"/>
          </p:nvPr>
        </p:nvSpPr>
        <p:spPr>
          <a:xfrm>
            <a:off x="311700" y="1152475"/>
            <a:ext cx="3549000" cy="626100"/>
          </a:xfrm>
          <a:prstGeom prst="rect">
            <a:avLst/>
          </a:prstGeom>
        </p:spPr>
        <p:txBody>
          <a:bodyPr lIns="91425" tIns="91425" rIns="91425" bIns="91425" anchor="t" anchorCtr="0">
            <a:noAutofit/>
          </a:bodyPr>
          <a:lstStyle/>
          <a:p>
            <a:pPr lvl="0">
              <a:spcBef>
                <a:spcPts val="0"/>
              </a:spcBef>
              <a:buNone/>
            </a:pPr>
            <a:r>
              <a:rPr lang="en" dirty="0"/>
              <a:t>Developing A Focused Question</a:t>
            </a:r>
          </a:p>
        </p:txBody>
      </p:sp>
      <p:sp>
        <p:nvSpPr>
          <p:cNvPr id="133" name="Shape 133"/>
          <p:cNvSpPr txBox="1"/>
          <p:nvPr/>
        </p:nvSpPr>
        <p:spPr>
          <a:xfrm>
            <a:off x="2343550" y="1884037"/>
            <a:ext cx="5735700" cy="542700"/>
          </a:xfrm>
          <a:prstGeom prst="rect">
            <a:avLst/>
          </a:prstGeom>
          <a:noFill/>
          <a:ln>
            <a:noFill/>
          </a:ln>
        </p:spPr>
        <p:txBody>
          <a:bodyPr lIns="91425" tIns="91425" rIns="91425" bIns="91425" anchor="t" anchorCtr="0">
            <a:noAutofit/>
          </a:bodyPr>
          <a:lstStyle/>
          <a:p>
            <a:pPr lvl="0">
              <a:spcBef>
                <a:spcPts val="0"/>
              </a:spcBef>
              <a:buNone/>
            </a:pPr>
            <a:r>
              <a:rPr lang="en" sz="1800">
                <a:solidFill>
                  <a:srgbClr val="666666"/>
                </a:solidFill>
                <a:latin typeface="Lato"/>
                <a:ea typeface="Lato"/>
                <a:cs typeface="Lato"/>
                <a:sym typeface="Lato"/>
              </a:rPr>
              <a:t>Using Solid, Well-Crafted Performance Assessments</a:t>
            </a:r>
          </a:p>
        </p:txBody>
      </p:sp>
      <p:sp>
        <p:nvSpPr>
          <p:cNvPr id="134" name="Shape 134"/>
          <p:cNvSpPr txBox="1"/>
          <p:nvPr/>
        </p:nvSpPr>
        <p:spPr>
          <a:xfrm>
            <a:off x="1159450" y="2725925"/>
            <a:ext cx="3811500" cy="468600"/>
          </a:xfrm>
          <a:prstGeom prst="rect">
            <a:avLst/>
          </a:prstGeom>
          <a:noFill/>
          <a:ln>
            <a:noFill/>
          </a:ln>
        </p:spPr>
        <p:txBody>
          <a:bodyPr lIns="91425" tIns="91425" rIns="91425" bIns="91425" anchor="t" anchorCtr="0">
            <a:noAutofit/>
          </a:bodyPr>
          <a:lstStyle/>
          <a:p>
            <a:pPr lvl="0">
              <a:spcBef>
                <a:spcPts val="0"/>
              </a:spcBef>
              <a:buNone/>
            </a:pPr>
            <a:r>
              <a:rPr lang="en" sz="1800">
                <a:solidFill>
                  <a:srgbClr val="666666"/>
                </a:solidFill>
                <a:latin typeface="Lato"/>
                <a:ea typeface="Lato"/>
                <a:cs typeface="Lato"/>
                <a:sym typeface="Lato"/>
              </a:rPr>
              <a:t>Allowing for Multiple Solutions</a:t>
            </a:r>
          </a:p>
        </p:txBody>
      </p:sp>
      <p:sp>
        <p:nvSpPr>
          <p:cNvPr id="135" name="Shape 135"/>
          <p:cNvSpPr txBox="1"/>
          <p:nvPr/>
        </p:nvSpPr>
        <p:spPr>
          <a:xfrm>
            <a:off x="4921400" y="3293325"/>
            <a:ext cx="3811500" cy="407100"/>
          </a:xfrm>
          <a:prstGeom prst="rect">
            <a:avLst/>
          </a:prstGeom>
          <a:noFill/>
          <a:ln>
            <a:noFill/>
          </a:ln>
        </p:spPr>
        <p:txBody>
          <a:bodyPr lIns="91425" tIns="91425" rIns="91425" bIns="91425" anchor="t" anchorCtr="0">
            <a:noAutofit/>
          </a:bodyPr>
          <a:lstStyle/>
          <a:p>
            <a:pPr lvl="0">
              <a:spcBef>
                <a:spcPts val="0"/>
              </a:spcBef>
              <a:buNone/>
            </a:pPr>
            <a:r>
              <a:rPr lang="en" sz="1800">
                <a:solidFill>
                  <a:srgbClr val="666666"/>
                </a:solidFill>
                <a:latin typeface="Lato"/>
                <a:ea typeface="Lato"/>
                <a:cs typeface="Lato"/>
                <a:sym typeface="Lato"/>
              </a:rPr>
              <a:t>Enlisting Community Resources</a:t>
            </a:r>
          </a:p>
        </p:txBody>
      </p:sp>
      <p:sp>
        <p:nvSpPr>
          <p:cNvPr id="136" name="Shape 136"/>
          <p:cNvSpPr txBox="1"/>
          <p:nvPr/>
        </p:nvSpPr>
        <p:spPr>
          <a:xfrm>
            <a:off x="530375" y="3959375"/>
            <a:ext cx="5599800" cy="542700"/>
          </a:xfrm>
          <a:prstGeom prst="rect">
            <a:avLst/>
          </a:prstGeom>
          <a:noFill/>
          <a:ln>
            <a:noFill/>
          </a:ln>
        </p:spPr>
        <p:txBody>
          <a:bodyPr lIns="91425" tIns="91425" rIns="91425" bIns="91425" anchor="t" anchorCtr="0">
            <a:noAutofit/>
          </a:bodyPr>
          <a:lstStyle/>
          <a:p>
            <a:pPr lvl="0">
              <a:spcBef>
                <a:spcPts val="0"/>
              </a:spcBef>
              <a:buNone/>
            </a:pPr>
            <a:r>
              <a:rPr lang="en" sz="1800">
                <a:solidFill>
                  <a:srgbClr val="666666"/>
                </a:solidFill>
                <a:latin typeface="Lato"/>
                <a:ea typeface="Lato"/>
                <a:cs typeface="Lato"/>
                <a:sym typeface="Lato"/>
              </a:rPr>
              <a:t>Choosing Engaging, Meaningful Themes for Projects</a:t>
            </a:r>
          </a:p>
        </p:txBody>
      </p:sp>
      <p:pic>
        <p:nvPicPr>
          <p:cNvPr id="137" name="Shape 137"/>
          <p:cNvPicPr preferRelativeResize="0"/>
          <p:nvPr/>
        </p:nvPicPr>
        <p:blipFill>
          <a:blip r:embed="rId3">
            <a:alphaModFix/>
          </a:blip>
          <a:stretch>
            <a:fillRect/>
          </a:stretch>
        </p:blipFill>
        <p:spPr>
          <a:xfrm>
            <a:off x="6596044" y="74399"/>
            <a:ext cx="2049830" cy="18096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1000"/>
                                        <p:tgtEl>
                                          <p:spTgt spid="1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
                                        </p:tgtEl>
                                        <p:attrNameLst>
                                          <p:attrName>style.visibility</p:attrName>
                                        </p:attrNameLst>
                                      </p:cBhvr>
                                      <p:to>
                                        <p:strVal val="visible"/>
                                      </p:to>
                                    </p:set>
                                    <p:animEffect transition="in" filter="fade">
                                      <p:cBhvr>
                                        <p:cTn id="12" dur="1000"/>
                                        <p:tgtEl>
                                          <p:spTgt spid="1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4"/>
                                        </p:tgtEl>
                                        <p:attrNameLst>
                                          <p:attrName>style.visibility</p:attrName>
                                        </p:attrNameLst>
                                      </p:cBhvr>
                                      <p:to>
                                        <p:strVal val="visible"/>
                                      </p:to>
                                    </p:set>
                                    <p:animEffect transition="in" filter="fade">
                                      <p:cBhvr>
                                        <p:cTn id="17" dur="1000"/>
                                        <p:tgtEl>
                                          <p:spTgt spid="1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5"/>
                                        </p:tgtEl>
                                        <p:attrNameLst>
                                          <p:attrName>style.visibility</p:attrName>
                                        </p:attrNameLst>
                                      </p:cBhvr>
                                      <p:to>
                                        <p:strVal val="visible"/>
                                      </p:to>
                                    </p:set>
                                    <p:animEffect transition="in" filter="fade">
                                      <p:cBhvr>
                                        <p:cTn id="22" dur="1000"/>
                                        <p:tgtEl>
                                          <p:spTgt spid="1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6"/>
                                        </p:tgtEl>
                                        <p:attrNameLst>
                                          <p:attrName>style.visibility</p:attrName>
                                        </p:attrNameLst>
                                      </p:cBhvr>
                                      <p:to>
                                        <p:strVal val="visible"/>
                                      </p:to>
                                    </p:set>
                                    <p:animEffect transition="in" filter="fade">
                                      <p:cBhvr>
                                        <p:cTn id="27" dur="10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11700" y="391350"/>
            <a:ext cx="8520600" cy="626100"/>
          </a:xfrm>
          <a:prstGeom prst="rect">
            <a:avLst/>
          </a:prstGeom>
        </p:spPr>
        <p:txBody>
          <a:bodyPr lIns="91425" tIns="91425" rIns="91425" bIns="91425" anchor="t" anchorCtr="0">
            <a:noAutofit/>
          </a:bodyPr>
          <a:lstStyle/>
          <a:p>
            <a:pPr lvl="0">
              <a:spcBef>
                <a:spcPts val="0"/>
              </a:spcBef>
              <a:buNone/>
            </a:pPr>
            <a:r>
              <a:rPr lang="en"/>
              <a:t>Any Questions?</a:t>
            </a:r>
          </a:p>
        </p:txBody>
      </p:sp>
      <p:sp>
        <p:nvSpPr>
          <p:cNvPr id="143" name="Shape 14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2400" dirty="0"/>
              <a:t>Kristen Lewis</a:t>
            </a:r>
          </a:p>
          <a:p>
            <a:pPr lvl="0">
              <a:spcBef>
                <a:spcPts val="0"/>
              </a:spcBef>
              <a:buNone/>
            </a:pPr>
            <a:r>
              <a:rPr lang="en" sz="2400" dirty="0"/>
              <a:t>720-561-2210</a:t>
            </a:r>
          </a:p>
          <a:p>
            <a:pPr lvl="0">
              <a:spcBef>
                <a:spcPts val="0"/>
              </a:spcBef>
              <a:buNone/>
            </a:pPr>
            <a:r>
              <a:rPr lang="en" sz="2400" dirty="0"/>
              <a:t>Kristen.lewis@bvsd.org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593</Words>
  <Application>Microsoft Office PowerPoint</Application>
  <PresentationFormat>On-screen Show (16:9)</PresentationFormat>
  <Paragraphs>59</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Lato</vt:lpstr>
      <vt:lpstr>Arial</vt:lpstr>
      <vt:lpstr>Playfair Display</vt:lpstr>
      <vt:lpstr>coral</vt:lpstr>
      <vt:lpstr>“Inspire critical thinking…”</vt:lpstr>
      <vt:lpstr>Project Based Learning</vt:lpstr>
      <vt:lpstr>National History Day </vt:lpstr>
      <vt:lpstr>What is NHD?</vt:lpstr>
      <vt:lpstr>The Projects</vt:lpstr>
      <vt:lpstr>Watch: Harvey Milk Final Cut</vt:lpstr>
      <vt:lpstr>21st Century Skills</vt:lpstr>
      <vt:lpstr>Highly Effective PBL...</vt:lpstr>
      <vt:lpstr>Any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“Inspire critical thinking…”</dc:title>
  <dc:creator>Clabaugh, Kile</dc:creator>
  <cp:lastModifiedBy>Clabaugh, Kile</cp:lastModifiedBy>
  <cp:revision>6</cp:revision>
  <dcterms:modified xsi:type="dcterms:W3CDTF">2017-03-06T21:00:24Z</dcterms:modified>
</cp:coreProperties>
</file>