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30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824" userDrawn="1">
          <p15:clr>
            <a:srgbClr val="A4A3A4"/>
          </p15:clr>
        </p15:guide>
        <p15:guide id="3" pos="2411" userDrawn="1">
          <p15:clr>
            <a:srgbClr val="A4A3A4"/>
          </p15:clr>
        </p15:guide>
        <p15:guide id="6" orient="horz" pos="1104" userDrawn="1">
          <p15:clr>
            <a:srgbClr val="A4A3A4"/>
          </p15:clr>
        </p15:guide>
        <p15:guide id="7" pos="4715" userDrawn="1">
          <p15:clr>
            <a:srgbClr val="A4A3A4"/>
          </p15:clr>
        </p15:guide>
        <p15:guide id="8" pos="9365" userDrawn="1">
          <p15:clr>
            <a:srgbClr val="5ACBF0"/>
          </p15:clr>
        </p15:guide>
        <p15:guide id="9" pos="7019" userDrawn="1">
          <p15:clr>
            <a:srgbClr val="A4A3A4"/>
          </p15:clr>
        </p15:guide>
        <p15:guide id="10" pos="11648" userDrawn="1">
          <p15:clr>
            <a:srgbClr val="A4A3A4"/>
          </p15:clr>
        </p15:guide>
        <p15:guide id="11" pos="16149" userDrawn="1">
          <p15:clr>
            <a:srgbClr val="A4A3A4"/>
          </p15:clr>
        </p15:guide>
        <p15:guide id="12" pos="18521" userDrawn="1">
          <p15:clr>
            <a:srgbClr val="A4A3A4"/>
          </p15:clr>
        </p15:guide>
        <p15:guide id="13" pos="20736" userDrawn="1">
          <p15:clr>
            <a:srgbClr val="A4A3A4"/>
          </p15:clr>
        </p15:guide>
        <p15:guide id="14" pos="23061" userDrawn="1">
          <p15:clr>
            <a:srgbClr val="A4A3A4"/>
          </p15:clr>
        </p15:guide>
        <p15:guide id="15" pos="25280" userDrawn="1">
          <p15:clr>
            <a:srgbClr val="A4A3A4"/>
          </p15:clr>
        </p15:guide>
        <p15:guide id="16" orient="horz" pos="20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E7F"/>
    <a:srgbClr val="1A4378"/>
    <a:srgbClr val="D11242"/>
    <a:srgbClr val="54565A"/>
    <a:srgbClr val="00447C"/>
    <a:srgbClr val="2D0C2B"/>
    <a:srgbClr val="FBFBFB"/>
    <a:srgbClr val="6B6B6B"/>
    <a:srgbClr val="0D0D0D"/>
    <a:srgbClr val="310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20" autoAdjust="0"/>
    <p:restoredTop sz="90319" autoAdjust="0"/>
  </p:normalViewPr>
  <p:slideViewPr>
    <p:cSldViewPr snapToGrid="0" showGuides="1">
      <p:cViewPr>
        <p:scale>
          <a:sx n="46" d="100"/>
          <a:sy n="46" d="100"/>
        </p:scale>
        <p:origin x="144" y="-3904"/>
      </p:cViewPr>
      <p:guideLst>
        <p:guide pos="13824"/>
        <p:guide pos="2411"/>
        <p:guide orient="horz" pos="1104"/>
        <p:guide pos="4715"/>
        <p:guide pos="9365"/>
        <p:guide pos="7019"/>
        <p:guide pos="11648"/>
        <p:guide pos="16149"/>
        <p:guide pos="18521"/>
        <p:guide pos="20736"/>
        <p:guide pos="23061"/>
        <p:guide pos="2528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11/10/25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2824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1482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83449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7697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11/10/25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081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126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11/10/25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112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11/10/25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38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11/10/25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673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15006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6510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11/10/25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700305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AB948F-58A5-41D8-ACAA-EB44EAF54761}"/>
              </a:ext>
            </a:extLst>
          </p:cNvPr>
          <p:cNvSpPr/>
          <p:nvPr/>
        </p:nvSpPr>
        <p:spPr>
          <a:xfrm>
            <a:off x="12673438" y="5781964"/>
            <a:ext cx="31175396" cy="27136436"/>
          </a:xfrm>
          <a:prstGeom prst="rect">
            <a:avLst/>
          </a:prstGeom>
          <a:solidFill>
            <a:srgbClr val="E1F1F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ea typeface="Calibri"/>
                <a:cs typeface="Calibri"/>
              </a:rPr>
              <a:t>Fe</a:t>
            </a:r>
            <a:endParaRPr lang="en-US" sz="1600" dirty="0"/>
          </a:p>
        </p:txBody>
      </p:sp>
      <p:sp>
        <p:nvSpPr>
          <p:cNvPr id="8" name="Rectangle: Top Corners Rounded 7">
            <a:extLst>
              <a:ext uri="{FF2B5EF4-FFF2-40B4-BE49-F238E27FC236}">
                <a16:creationId xmlns:a16="http://schemas.microsoft.com/office/drawing/2014/main" id="{95979C24-0DBA-47BF-90FE-D8C22C7EC241}"/>
              </a:ext>
            </a:extLst>
          </p:cNvPr>
          <p:cNvSpPr/>
          <p:nvPr/>
        </p:nvSpPr>
        <p:spPr>
          <a:xfrm rot="10800000">
            <a:off x="12597112" y="-2"/>
            <a:ext cx="31175396" cy="12869333"/>
          </a:xfrm>
          <a:prstGeom prst="round2SameRect">
            <a:avLst>
              <a:gd name="adj1" fmla="val 8041"/>
              <a:gd name="adj2" fmla="val 0"/>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solidFill>
                <a:srgbClr val="2D0C2B"/>
              </a:solidFill>
              <a:ea typeface="Calibri"/>
              <a:cs typeface="Calibri"/>
            </a:endParaRPr>
          </a:p>
        </p:txBody>
      </p:sp>
      <p:sp>
        <p:nvSpPr>
          <p:cNvPr id="9" name="TextBox 8">
            <a:extLst>
              <a:ext uri="{FF2B5EF4-FFF2-40B4-BE49-F238E27FC236}">
                <a16:creationId xmlns:a16="http://schemas.microsoft.com/office/drawing/2014/main" id="{26ADD14E-C199-4760-AEC8-5A122DC933FE}"/>
              </a:ext>
            </a:extLst>
          </p:cNvPr>
          <p:cNvSpPr txBox="1"/>
          <p:nvPr/>
        </p:nvSpPr>
        <p:spPr>
          <a:xfrm>
            <a:off x="13358263" y="697023"/>
            <a:ext cx="30241208" cy="11403122"/>
          </a:xfrm>
          <a:prstGeom prst="rect">
            <a:avLst/>
          </a:prstGeom>
          <a:noFill/>
        </p:spPr>
        <p:txBody>
          <a:bodyPr wrap="square" lIns="91440" tIns="45720" rIns="91440" bIns="45720" rtlCol="0" anchor="t">
            <a:spAutoFit/>
          </a:bodyPr>
          <a:lstStyle/>
          <a:p>
            <a:r>
              <a:rPr lang="en-US" sz="14700" dirty="0">
                <a:solidFill>
                  <a:schemeClr val="bg1"/>
                </a:solidFill>
                <a:latin typeface="Arial" panose="020B0604020202020204" pitchFamily="34" charset="0"/>
                <a:ea typeface="Lato"/>
                <a:cs typeface="Arial" panose="020B0604020202020204" pitchFamily="34" charset="0"/>
              </a:rPr>
              <a:t>Unlike two previous contamination anxiety studies, a brief </a:t>
            </a:r>
            <a:r>
              <a:rPr lang="en-US" sz="14700" dirty="0">
                <a:solidFill>
                  <a:srgbClr val="F75E7F"/>
                </a:solidFill>
                <a:latin typeface="Arial" panose="020B0604020202020204" pitchFamily="34" charset="0"/>
                <a:ea typeface="Lato"/>
                <a:cs typeface="Arial" panose="020B0604020202020204" pitchFamily="34" charset="0"/>
              </a:rPr>
              <a:t>values intervention did not increase approach behaviors</a:t>
            </a:r>
            <a:r>
              <a:rPr lang="en-US" sz="14700" dirty="0">
                <a:solidFill>
                  <a:schemeClr val="bg1"/>
                </a:solidFill>
                <a:latin typeface="Arial" panose="020B0604020202020204" pitchFamily="34" charset="0"/>
                <a:ea typeface="Lato"/>
                <a:cs typeface="Arial" panose="020B0604020202020204" pitchFamily="34" charset="0"/>
              </a:rPr>
              <a:t> in a spider related task. </a:t>
            </a:r>
            <a:r>
              <a:rPr lang="en-US" sz="14700" dirty="0">
                <a:solidFill>
                  <a:srgbClr val="F75E7F"/>
                </a:solidFill>
                <a:latin typeface="Arial" panose="020B0604020202020204" pitchFamily="34" charset="0"/>
                <a:ea typeface="Lato"/>
                <a:cs typeface="Arial" panose="020B0604020202020204" pitchFamily="34" charset="0"/>
              </a:rPr>
              <a:t>Why?</a:t>
            </a:r>
          </a:p>
        </p:txBody>
      </p:sp>
      <p:sp>
        <p:nvSpPr>
          <p:cNvPr id="12" name="TextBox 11">
            <a:extLst>
              <a:ext uri="{FF2B5EF4-FFF2-40B4-BE49-F238E27FC236}">
                <a16:creationId xmlns:a16="http://schemas.microsoft.com/office/drawing/2014/main" id="{2AA056F8-BC27-4DCD-B15C-FA94A7DA881D}"/>
              </a:ext>
            </a:extLst>
          </p:cNvPr>
          <p:cNvSpPr txBox="1"/>
          <p:nvPr/>
        </p:nvSpPr>
        <p:spPr>
          <a:xfrm>
            <a:off x="495552" y="4782329"/>
            <a:ext cx="8460509" cy="861774"/>
          </a:xfrm>
          <a:prstGeom prst="rect">
            <a:avLst/>
          </a:prstGeom>
          <a:noFill/>
        </p:spPr>
        <p:txBody>
          <a:bodyPr wrap="square" lIns="91440" tIns="45720" rIns="91440" bIns="45720" rtlCol="0" anchor="t">
            <a:spAutoFit/>
          </a:bodyPr>
          <a:lstStyle/>
          <a:p>
            <a:r>
              <a:rPr lang="en-US" sz="5000" b="1" dirty="0">
                <a:latin typeface="Arial"/>
                <a:cs typeface="Arial"/>
              </a:rPr>
              <a:t>Background</a:t>
            </a:r>
          </a:p>
        </p:txBody>
      </p:sp>
      <p:sp>
        <p:nvSpPr>
          <p:cNvPr id="13" name="TextBox 12">
            <a:extLst>
              <a:ext uri="{FF2B5EF4-FFF2-40B4-BE49-F238E27FC236}">
                <a16:creationId xmlns:a16="http://schemas.microsoft.com/office/drawing/2014/main" id="{21C98A35-9306-4E6A-8713-5AA6CAD12EE9}"/>
              </a:ext>
            </a:extLst>
          </p:cNvPr>
          <p:cNvSpPr txBox="1"/>
          <p:nvPr/>
        </p:nvSpPr>
        <p:spPr>
          <a:xfrm>
            <a:off x="495554" y="9457573"/>
            <a:ext cx="11742302" cy="12942004"/>
          </a:xfrm>
          <a:prstGeom prst="rect">
            <a:avLst/>
          </a:prstGeom>
          <a:noFill/>
        </p:spPr>
        <p:txBody>
          <a:bodyPr wrap="square" lIns="91440" tIns="45720" rIns="91440" bIns="45720" rtlCol="0" anchor="t">
            <a:spAutoFit/>
          </a:bodyPr>
          <a:lstStyle/>
          <a:p>
            <a:r>
              <a:rPr lang="en-US" sz="5000" b="1" dirty="0">
                <a:latin typeface="Arial" panose="020B0604020202020204" pitchFamily="34" charset="0"/>
                <a:cs typeface="Arial" panose="020B0604020202020204" pitchFamily="34" charset="0"/>
              </a:rPr>
              <a:t>Method</a:t>
            </a:r>
          </a:p>
          <a:p>
            <a:r>
              <a:rPr lang="en-US" sz="3600" b="1" dirty="0">
                <a:latin typeface="Arial" panose="020B0604020202020204" pitchFamily="34" charset="0"/>
                <a:cs typeface="Arial" panose="020B0604020202020204" pitchFamily="34" charset="0"/>
              </a:rPr>
              <a:t>Measures</a:t>
            </a:r>
          </a:p>
          <a:p>
            <a:pPr marL="685800" indent="-685800">
              <a:buFont typeface="Arial"/>
              <a:buChar char="•"/>
            </a:pPr>
            <a:r>
              <a:rPr lang="en-US" sz="3100" b="1" dirty="0">
                <a:latin typeface="Arial" panose="020B0604020202020204" pitchFamily="34" charset="0"/>
                <a:cs typeface="Arial" panose="020B0604020202020204" pitchFamily="34" charset="0"/>
              </a:rPr>
              <a:t>Fear of Spiders Questionnaire</a:t>
            </a:r>
            <a:r>
              <a:rPr lang="en-US" sz="3100" dirty="0">
                <a:latin typeface="Arial" panose="020B0604020202020204" pitchFamily="34" charset="0"/>
                <a:cs typeface="Arial" panose="020B0604020202020204" pitchFamily="34" charset="0"/>
              </a:rPr>
              <a:t> – Fear of Spiders (Avoidance and Fear). Higher scores reflect greater avoidance and fear.</a:t>
            </a:r>
          </a:p>
          <a:p>
            <a:pPr marL="685800" indent="-685800">
              <a:buFont typeface="Arial"/>
              <a:buChar char="•"/>
            </a:pPr>
            <a:r>
              <a:rPr lang="en-US" sz="3100" b="1" dirty="0">
                <a:latin typeface="Arial" panose="020B0604020202020204" pitchFamily="34" charset="0"/>
                <a:cs typeface="Arial" panose="020B0604020202020204" pitchFamily="34" charset="0"/>
              </a:rPr>
              <a:t>Multidimensional Psychological Flexibility Inventory</a:t>
            </a:r>
            <a:r>
              <a:rPr lang="en-US" sz="3100" dirty="0">
                <a:latin typeface="Arial" panose="020B0604020202020204" pitchFamily="34" charset="0"/>
                <a:cs typeface="Arial" panose="020B0604020202020204" pitchFamily="34" charset="0"/>
              </a:rPr>
              <a:t> – Psychological Flexibility and Inflexibility. Higher scores reflect higher flexibility and inflexibility.</a:t>
            </a:r>
          </a:p>
          <a:p>
            <a:r>
              <a:rPr lang="en-US" sz="3600" b="1" dirty="0">
                <a:latin typeface="Arial" panose="020B0604020202020204" pitchFamily="34" charset="0"/>
                <a:cs typeface="Arial" panose="020B0604020202020204" pitchFamily="34" charset="0"/>
              </a:rPr>
              <a:t>Procedure</a:t>
            </a:r>
            <a:endParaRPr lang="en-US" sz="3600" dirty="0">
              <a:latin typeface="Arial" panose="020B0604020202020204" pitchFamily="34" charset="0"/>
              <a:ea typeface="Calibri"/>
              <a:cs typeface="Arial" panose="020B0604020202020204" pitchFamily="34" charset="0"/>
            </a:endParaRPr>
          </a:p>
          <a:p>
            <a:pPr marL="457200" indent="-457200">
              <a:buFont typeface="Arial"/>
              <a:buChar char="•"/>
            </a:pPr>
            <a:r>
              <a:rPr lang="en-US" sz="3100" dirty="0">
                <a:latin typeface="Arial" panose="020B0604020202020204" pitchFamily="34" charset="0"/>
                <a:cs typeface="Arial" panose="020B0604020202020204" pitchFamily="34" charset="0"/>
              </a:rPr>
              <a:t>Undergraduates (</a:t>
            </a:r>
            <a:r>
              <a:rPr lang="en-US" sz="3100" i="1" dirty="0">
                <a:latin typeface="Arial" panose="020B0604020202020204" pitchFamily="34" charset="0"/>
                <a:cs typeface="Arial" panose="020B0604020202020204" pitchFamily="34" charset="0"/>
              </a:rPr>
              <a:t>n </a:t>
            </a:r>
            <a:r>
              <a:rPr lang="en-US" sz="3100" dirty="0">
                <a:latin typeface="Arial" panose="020B0604020202020204" pitchFamily="34" charset="0"/>
                <a:cs typeface="Arial" panose="020B0604020202020204" pitchFamily="34" charset="0"/>
              </a:rPr>
              <a:t>= 174) were recruited using Sona and were randomly assigned to one of three conditions: values plus tickets, tickets only, or control. </a:t>
            </a:r>
          </a:p>
          <a:p>
            <a:pPr marL="457200" indent="-457200">
              <a:buFont typeface="Arial"/>
              <a:buChar char="•"/>
            </a:pPr>
            <a:r>
              <a:rPr lang="en-US" sz="3100" dirty="0">
                <a:latin typeface="Arial" panose="020B0604020202020204" pitchFamily="34" charset="0"/>
                <a:cs typeface="Arial" panose="020B0604020202020204" pitchFamily="34" charset="0"/>
              </a:rPr>
              <a:t>All participants completed a series of questionnaires, then engaged in a spider-related BAT. </a:t>
            </a:r>
          </a:p>
          <a:p>
            <a:pPr marL="457200" indent="-457200">
              <a:buFont typeface="Arial"/>
              <a:buChar char="•"/>
            </a:pPr>
            <a:r>
              <a:rPr lang="en-US" sz="3100" dirty="0">
                <a:latin typeface="Arial" panose="020B0604020202020204" pitchFamily="34" charset="0"/>
                <a:cs typeface="Arial" panose="020B0604020202020204" pitchFamily="34" charset="0"/>
              </a:rPr>
              <a:t> After completing the first BAT, participants in the values plus tickets condition were asked to identify a charity they care about and write for five minutes about why the charity was meaningful to them. Participants in the tickets only and control conditions waited for six minutes before being brought back into the room with the BAT. </a:t>
            </a:r>
          </a:p>
          <a:p>
            <a:pPr marL="457200" indent="-457200">
              <a:buFont typeface="Arial"/>
              <a:buChar char="•"/>
            </a:pPr>
            <a:r>
              <a:rPr lang="en-US" sz="3100" dirty="0">
                <a:latin typeface="Arial" panose="020B0604020202020204" pitchFamily="34" charset="0"/>
                <a:cs typeface="Arial" panose="020B0604020202020204" pitchFamily="34" charset="0"/>
              </a:rPr>
              <a:t>When completing the BAT for a second time, values plus tickets participants were told that for each BAT step they completed, they would earn a ticket that would be entered into a drawing for a donation to the charity the wrote about. Tickets only participants were informed they could earn a ticket for each BAT they completed, and participants in the control group just completed the BAT the same way for a second time.</a:t>
            </a:r>
          </a:p>
        </p:txBody>
      </p:sp>
      <p:sp>
        <p:nvSpPr>
          <p:cNvPr id="14" name="TextBox 13">
            <a:extLst>
              <a:ext uri="{FF2B5EF4-FFF2-40B4-BE49-F238E27FC236}">
                <a16:creationId xmlns:a16="http://schemas.microsoft.com/office/drawing/2014/main" id="{A2828FA7-16EB-4FE1-987C-0A921A16F162}"/>
              </a:ext>
            </a:extLst>
          </p:cNvPr>
          <p:cNvSpPr txBox="1"/>
          <p:nvPr/>
        </p:nvSpPr>
        <p:spPr>
          <a:xfrm>
            <a:off x="495553" y="22246322"/>
            <a:ext cx="8460509" cy="861774"/>
          </a:xfrm>
          <a:prstGeom prst="rect">
            <a:avLst/>
          </a:prstGeom>
          <a:noFill/>
        </p:spPr>
        <p:txBody>
          <a:bodyPr wrap="square" lIns="91440" tIns="45720" rIns="91440" bIns="45720" rtlCol="0" anchor="t">
            <a:spAutoFit/>
          </a:bodyPr>
          <a:lstStyle/>
          <a:p>
            <a:r>
              <a:rPr lang="en-US" sz="5000" b="1" dirty="0">
                <a:latin typeface="Arial"/>
                <a:cs typeface="Arial"/>
              </a:rPr>
              <a:t>Results</a:t>
            </a:r>
            <a:endParaRPr lang="en-US" sz="5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A8FA433-B487-4C5D-ACDF-5ECBFFDA7486}"/>
              </a:ext>
            </a:extLst>
          </p:cNvPr>
          <p:cNvSpPr txBox="1"/>
          <p:nvPr/>
        </p:nvSpPr>
        <p:spPr>
          <a:xfrm>
            <a:off x="2019202" y="3375220"/>
            <a:ext cx="5120024" cy="646331"/>
          </a:xfrm>
          <a:prstGeom prst="rect">
            <a:avLst/>
          </a:prstGeom>
          <a:noFill/>
        </p:spPr>
        <p:txBody>
          <a:bodyPr wrap="square" rtlCol="0">
            <a:spAutoFit/>
          </a:bodyPr>
          <a:lstStyle/>
          <a:p>
            <a:r>
              <a:rPr lang="en-US" sz="3600" b="1" dirty="0">
                <a:solidFill>
                  <a:schemeClr val="bg1">
                    <a:lumMod val="65000"/>
                  </a:schemeClr>
                </a:solidFill>
                <a:latin typeface="Arial" panose="020B0604020202020204" pitchFamily="34" charset="0"/>
                <a:cs typeface="Arial" panose="020B0604020202020204" pitchFamily="34" charset="0"/>
              </a:rPr>
              <a:t>PRESENTER</a:t>
            </a:r>
          </a:p>
        </p:txBody>
      </p:sp>
      <p:sp>
        <p:nvSpPr>
          <p:cNvPr id="17" name="TextBox 16">
            <a:extLst>
              <a:ext uri="{FF2B5EF4-FFF2-40B4-BE49-F238E27FC236}">
                <a16:creationId xmlns:a16="http://schemas.microsoft.com/office/drawing/2014/main" id="{C2D3B809-9BA6-469D-9DD0-E6C31E9578E7}"/>
              </a:ext>
            </a:extLst>
          </p:cNvPr>
          <p:cNvSpPr txBox="1"/>
          <p:nvPr/>
        </p:nvSpPr>
        <p:spPr>
          <a:xfrm>
            <a:off x="1942876" y="3958500"/>
            <a:ext cx="5734331" cy="830997"/>
          </a:xfrm>
          <a:prstGeom prst="rect">
            <a:avLst/>
          </a:prstGeom>
          <a:noFill/>
        </p:spPr>
        <p:txBody>
          <a:bodyPr wrap="square" lIns="91440" tIns="45720" rIns="91440" bIns="45720" rtlCol="0" anchor="t">
            <a:spAutoFit/>
          </a:bodyPr>
          <a:lstStyle/>
          <a:p>
            <a:r>
              <a:rPr lang="en-US" sz="4800" b="1" dirty="0">
                <a:latin typeface="Arial"/>
                <a:ea typeface="Segoe UI Black"/>
                <a:cs typeface="Arial"/>
              </a:rPr>
              <a:t>Natalie Blackman</a:t>
            </a:r>
          </a:p>
        </p:txBody>
      </p:sp>
      <p:sp>
        <p:nvSpPr>
          <p:cNvPr id="18" name="TextBox 17">
            <a:extLst>
              <a:ext uri="{FF2B5EF4-FFF2-40B4-BE49-F238E27FC236}">
                <a16:creationId xmlns:a16="http://schemas.microsoft.com/office/drawing/2014/main" id="{73E1EEA0-C816-434F-9E46-71E646368705}"/>
              </a:ext>
            </a:extLst>
          </p:cNvPr>
          <p:cNvSpPr txBox="1"/>
          <p:nvPr/>
        </p:nvSpPr>
        <p:spPr>
          <a:xfrm>
            <a:off x="27625916" y="29298110"/>
            <a:ext cx="15390098" cy="1723549"/>
          </a:xfrm>
          <a:prstGeom prst="rect">
            <a:avLst/>
          </a:prstGeom>
          <a:noFill/>
        </p:spPr>
        <p:txBody>
          <a:bodyPr wrap="square" lIns="91440" tIns="45720" rIns="91440" bIns="45720" rtlCol="0" anchor="t">
            <a:spAutoFit/>
          </a:bodyPr>
          <a:lstStyle/>
          <a:p>
            <a:pPr algn="r"/>
            <a:r>
              <a:rPr lang="en-US" sz="5300" dirty="0">
                <a:latin typeface="Arial"/>
                <a:cs typeface="Arial"/>
              </a:rPr>
              <a:t>NATALIE BLACKMAN, Ren-Baugher </a:t>
            </a:r>
            <a:r>
              <a:rPr lang="en-US" sz="5300" dirty="0" err="1">
                <a:latin typeface="Arial"/>
                <a:cs typeface="Arial"/>
              </a:rPr>
              <a:t>Mcintire</a:t>
            </a:r>
            <a:r>
              <a:rPr lang="en-US" sz="5300" dirty="0">
                <a:latin typeface="Arial"/>
                <a:cs typeface="Arial"/>
              </a:rPr>
              <a:t>, Tanner Jennings, Kiera Madison, Maureen Flynn</a:t>
            </a:r>
          </a:p>
        </p:txBody>
      </p:sp>
      <p:sp>
        <p:nvSpPr>
          <p:cNvPr id="2" name="TextBox 1">
            <a:extLst>
              <a:ext uri="{FF2B5EF4-FFF2-40B4-BE49-F238E27FC236}">
                <a16:creationId xmlns:a16="http://schemas.microsoft.com/office/drawing/2014/main" id="{0F7FFB07-8DE4-4252-A036-536551FF354E}"/>
              </a:ext>
            </a:extLst>
          </p:cNvPr>
          <p:cNvSpPr txBox="1"/>
          <p:nvPr/>
        </p:nvSpPr>
        <p:spPr>
          <a:xfrm>
            <a:off x="495553" y="5613326"/>
            <a:ext cx="11742303" cy="4154984"/>
          </a:xfrm>
          <a:prstGeom prst="rect">
            <a:avLst/>
          </a:prstGeom>
          <a:noFill/>
        </p:spPr>
        <p:txBody>
          <a:bodyPr wrap="square" lIns="91440" tIns="45720" rIns="91440" bIns="45720" rtlCol="0" anchor="t">
            <a:spAutoFit/>
          </a:bodyPr>
          <a:lstStyle/>
          <a:p>
            <a:pPr marL="457200" indent="-457200">
              <a:buFont typeface="Arial"/>
              <a:buChar char="•"/>
            </a:pPr>
            <a:r>
              <a:rPr lang="en-US" sz="3100" dirty="0">
                <a:latin typeface="Arial"/>
                <a:cs typeface="Arial"/>
              </a:rPr>
              <a:t>Two studies found that a brief values-based intervention increased approach behaviors in a contamination anxiety-related Behavioral Approach Task (BAT; Hebert et al., 2021; Flynn &amp; Hebert, 2022). </a:t>
            </a:r>
            <a:endParaRPr lang="en-US" sz="3100" dirty="0">
              <a:latin typeface="Arial" panose="020B0604020202020204" pitchFamily="34" charset="0"/>
              <a:cs typeface="Arial" panose="020B0604020202020204" pitchFamily="34" charset="0"/>
            </a:endParaRPr>
          </a:p>
          <a:p>
            <a:pPr marL="457200" indent="-457200">
              <a:buFont typeface="Arial"/>
              <a:buChar char="•"/>
            </a:pPr>
            <a:r>
              <a:rPr lang="en-US" sz="3100" dirty="0">
                <a:latin typeface="Arial"/>
                <a:cs typeface="Arial"/>
              </a:rPr>
              <a:t>It is important to generalize these findings to other contexts.</a:t>
            </a:r>
          </a:p>
          <a:p>
            <a:pPr marL="457200" indent="-457200">
              <a:buFont typeface="Arial"/>
              <a:buChar char="•"/>
            </a:pPr>
            <a:r>
              <a:rPr lang="en-US" sz="3100" dirty="0">
                <a:latin typeface="Arial"/>
                <a:cs typeface="Arial"/>
              </a:rPr>
              <a:t>The purpose of the study was to examine whether the same brief values intervention increase approach behaviors in a spider-related (BAT)?</a:t>
            </a:r>
            <a:endParaRPr lang="en-US" sz="3100" dirty="0">
              <a:latin typeface="Arial" panose="020B0604020202020204" pitchFamily="34" charset="0"/>
              <a:cs typeface="Arial" panose="020B0604020202020204" pitchFamily="34" charset="0"/>
            </a:endParaRPr>
          </a:p>
          <a:p>
            <a:endParaRPr lang="en-US" sz="1600" dirty="0"/>
          </a:p>
        </p:txBody>
      </p:sp>
      <p:sp>
        <p:nvSpPr>
          <p:cNvPr id="24" name="TextBox 23">
            <a:extLst>
              <a:ext uri="{FF2B5EF4-FFF2-40B4-BE49-F238E27FC236}">
                <a16:creationId xmlns:a16="http://schemas.microsoft.com/office/drawing/2014/main" id="{E059BC32-6FA7-44A0-8A2B-1B3D80B3204E}"/>
              </a:ext>
            </a:extLst>
          </p:cNvPr>
          <p:cNvSpPr txBox="1"/>
          <p:nvPr/>
        </p:nvSpPr>
        <p:spPr>
          <a:xfrm>
            <a:off x="495553" y="23001416"/>
            <a:ext cx="11656810" cy="10372070"/>
          </a:xfrm>
          <a:prstGeom prst="rect">
            <a:avLst/>
          </a:prstGeom>
          <a:noFill/>
        </p:spPr>
        <p:txBody>
          <a:bodyPr wrap="square" lIns="91440" tIns="45720" rIns="91440" bIns="45720" rtlCol="0" anchor="t">
            <a:spAutoFit/>
          </a:bodyPr>
          <a:lstStyle/>
          <a:p>
            <a:pPr marL="457200" indent="-457200">
              <a:buFont typeface="Arial"/>
              <a:buChar char="•"/>
            </a:pPr>
            <a:r>
              <a:rPr lang="en-US" sz="3100" dirty="0">
                <a:latin typeface="Arial" panose="020B0604020202020204" pitchFamily="34" charset="0"/>
                <a:cs typeface="Arial" panose="020B0604020202020204" pitchFamily="34" charset="0"/>
              </a:rPr>
              <a:t>There were no significant differences between conditions on psychological flexibility/inflexibility, fear of spiders and the Time 1 BAT at baseline.</a:t>
            </a:r>
            <a:endParaRPr lang="en-US" sz="3100" dirty="0">
              <a:latin typeface="Arial" panose="020B0604020202020204" pitchFamily="34" charset="0"/>
              <a:ea typeface="Calibri"/>
              <a:cs typeface="Arial" panose="020B0604020202020204" pitchFamily="34" charset="0"/>
            </a:endParaRPr>
          </a:p>
          <a:p>
            <a:pPr marL="457200" indent="-457200">
              <a:buFont typeface="Arial"/>
              <a:buChar char="•"/>
            </a:pPr>
            <a:r>
              <a:rPr lang="en-US" sz="3100" dirty="0">
                <a:latin typeface="Arial" panose="020B0604020202020204" pitchFamily="34" charset="0"/>
                <a:cs typeface="Arial" panose="020B0604020202020204" pitchFamily="34" charset="0"/>
              </a:rPr>
              <a:t>There was not a significant difference between conditions on BAT discrepancy scores (i.e., BAT Time 2 – BAT Time 1).</a:t>
            </a:r>
            <a:endParaRPr lang="en-US" sz="3100" dirty="0">
              <a:latin typeface="Arial" panose="020B0604020202020204" pitchFamily="34" charset="0"/>
              <a:ea typeface="Calibri" panose="020F0502020204030204"/>
              <a:cs typeface="Arial" panose="020B0604020202020204" pitchFamily="34" charset="0"/>
            </a:endParaRPr>
          </a:p>
          <a:p>
            <a:r>
              <a:rPr lang="en-US" sz="5000" b="1" dirty="0">
                <a:latin typeface="Arial"/>
                <a:cs typeface="Arial"/>
              </a:rPr>
              <a:t>Discussion</a:t>
            </a:r>
            <a:endParaRPr lang="en-US" sz="3200" dirty="0">
              <a:latin typeface="Arial"/>
              <a:cs typeface="Arial"/>
            </a:endParaRPr>
          </a:p>
          <a:p>
            <a:pPr marL="457200" indent="-457200">
              <a:buFont typeface="Arial"/>
              <a:buChar char="•"/>
            </a:pPr>
            <a:r>
              <a:rPr lang="en-US" sz="3100" dirty="0">
                <a:latin typeface="Arial"/>
                <a:cs typeface="Arial"/>
              </a:rPr>
              <a:t>Unlike previous studies with contamination anxiety, differences based on condition were not found.</a:t>
            </a:r>
          </a:p>
          <a:p>
            <a:pPr marL="457200" indent="-457200">
              <a:buFont typeface="Arial"/>
              <a:buChar char="•"/>
            </a:pPr>
            <a:r>
              <a:rPr lang="en-US" sz="3100" dirty="0">
                <a:latin typeface="Arial"/>
                <a:cs typeface="Arial"/>
              </a:rPr>
              <a:t>The use of spider-BATs may have caused meaningful differences in the effectiveness of the intervention.</a:t>
            </a:r>
          </a:p>
          <a:p>
            <a:pPr marL="457200" indent="-457200">
              <a:buFont typeface="Arial"/>
              <a:buChar char="•"/>
            </a:pPr>
            <a:r>
              <a:rPr lang="en-US" sz="3100" dirty="0">
                <a:latin typeface="Arial"/>
                <a:cs typeface="Arial"/>
              </a:rPr>
              <a:t>Animal related stimuli are more readily related to adverse outcomes, compared to alternatives including contamination (Wiemer &amp; Pauli, 2016). </a:t>
            </a:r>
          </a:p>
          <a:p>
            <a:pPr marL="457200" indent="-457200">
              <a:buFont typeface="Arial"/>
              <a:buChar char="•"/>
            </a:pPr>
            <a:r>
              <a:rPr lang="en-US" sz="3100" dirty="0">
                <a:latin typeface="Arial"/>
                <a:cs typeface="Arial"/>
              </a:rPr>
              <a:t>53% of participants fell into the high spider fear group in the current study, which is greater another study with </a:t>
            </a:r>
            <a:r>
              <a:rPr lang="en-US" sz="3100" dirty="0">
                <a:latin typeface="Arial"/>
                <a:ea typeface="+mn-lt"/>
                <a:cs typeface="Arial"/>
              </a:rPr>
              <a:t>college students (34% see Seim &amp; Spates, 2009).</a:t>
            </a:r>
          </a:p>
          <a:p>
            <a:pPr marL="457200" indent="-457200">
              <a:buFont typeface="Arial"/>
              <a:buChar char="•"/>
            </a:pPr>
            <a:r>
              <a:rPr lang="en-US" sz="3100" dirty="0">
                <a:latin typeface="Arial"/>
                <a:ea typeface="Calibri"/>
                <a:cs typeface="Arial"/>
              </a:rPr>
              <a:t>Acceptance and Commitment Therapy (ACT) processes such as acceptance may be needed when participants face distressing stimuli (Wagener &amp; Zettle, 2011).</a:t>
            </a:r>
          </a:p>
          <a:p>
            <a:pPr marL="457200" indent="-457200">
              <a:buFont typeface="Arial"/>
              <a:buChar char="•"/>
            </a:pPr>
            <a:endParaRPr lang="en-US" sz="3200" dirty="0">
              <a:latin typeface="Arial"/>
              <a:ea typeface="Calibri"/>
              <a:cs typeface="Arial"/>
            </a:endParaRPr>
          </a:p>
          <a:p>
            <a:endParaRPr lang="en-US" sz="2800" dirty="0">
              <a:latin typeface="Arial"/>
              <a:cs typeface="Arial"/>
            </a:endParaRPr>
          </a:p>
        </p:txBody>
      </p:sp>
      <p:pic>
        <p:nvPicPr>
          <p:cNvPr id="4098" name="Picture 2" descr="A person smiling at camera&#10;&#10;AI-generated content may be incorrect.">
            <a:extLst>
              <a:ext uri="{FF2B5EF4-FFF2-40B4-BE49-F238E27FC236}">
                <a16:creationId xmlns:a16="http://schemas.microsoft.com/office/drawing/2014/main" id="{31C12700-1021-46A0-ADDE-576F8C44A6C9}"/>
              </a:ext>
            </a:extLst>
          </p:cNvPr>
          <p:cNvPicPr>
            <a:picLocks noChangeAspect="1" noChangeArrowheads="1"/>
          </p:cNvPicPr>
          <p:nvPr/>
        </p:nvPicPr>
        <p:blipFill rotWithShape="1">
          <a:blip r:embed="rId2"/>
          <a:srcRect t="3839" b="3839"/>
          <a:stretch/>
        </p:blipFill>
        <p:spPr bwMode="auto">
          <a:xfrm>
            <a:off x="495555" y="3507257"/>
            <a:ext cx="1157624" cy="1068735"/>
          </a:xfrm>
          <a:prstGeom prst="rect">
            <a:avLst/>
          </a:prstGeom>
          <a:noFill/>
          <a:ln>
            <a:solidFill>
              <a:srgbClr val="31092D"/>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BD90DD-576D-A751-6208-569C6CC10189}"/>
              </a:ext>
            </a:extLst>
          </p:cNvPr>
          <p:cNvSpPr txBox="1"/>
          <p:nvPr/>
        </p:nvSpPr>
        <p:spPr>
          <a:xfrm>
            <a:off x="495555" y="535999"/>
            <a:ext cx="10859370" cy="3231654"/>
          </a:xfrm>
          <a:prstGeom prst="rect">
            <a:avLst/>
          </a:prstGeom>
          <a:noFill/>
        </p:spPr>
        <p:txBody>
          <a:bodyPr wrap="square" lIns="91440" tIns="45720" rIns="91440" bIns="45720" rtlCol="0" anchor="t">
            <a:spAutoFit/>
          </a:bodyPr>
          <a:lstStyle/>
          <a:p>
            <a:r>
              <a:rPr lang="en-US" sz="5200" b="1" dirty="0">
                <a:latin typeface="Arial"/>
                <a:cs typeface="Arial"/>
              </a:rPr>
              <a:t>Does values matter?: The impact of a brief values intervention on approach behaviors.</a:t>
            </a:r>
            <a:br>
              <a:rPr lang="en-US" sz="4800" dirty="0">
                <a:latin typeface="Arial" panose="020B0604020202020204" pitchFamily="34" charset="0"/>
                <a:cs typeface="Arial" panose="020B0604020202020204" pitchFamily="34" charset="0"/>
              </a:rPr>
            </a:br>
            <a:endParaRPr lang="en-US" sz="4800" i="1" dirty="0">
              <a:latin typeface="Arial"/>
              <a:cs typeface="Arial"/>
            </a:endParaRPr>
          </a:p>
        </p:txBody>
      </p:sp>
      <p:pic>
        <p:nvPicPr>
          <p:cNvPr id="4" name="Picture 3">
            <a:extLst>
              <a:ext uri="{FF2B5EF4-FFF2-40B4-BE49-F238E27FC236}">
                <a16:creationId xmlns:a16="http://schemas.microsoft.com/office/drawing/2014/main" id="{52D4A7BE-C45F-6BC8-98C1-77936A3A6774}"/>
              </a:ext>
            </a:extLst>
          </p:cNvPr>
          <p:cNvPicPr>
            <a:picLocks noChangeAspect="1"/>
          </p:cNvPicPr>
          <p:nvPr/>
        </p:nvPicPr>
        <p:blipFill>
          <a:blip r:embed="rId3"/>
          <a:stretch>
            <a:fillRect/>
          </a:stretch>
        </p:blipFill>
        <p:spPr>
          <a:xfrm>
            <a:off x="14864316" y="23447633"/>
            <a:ext cx="9023537" cy="13045142"/>
          </a:xfrm>
          <a:prstGeom prst="rect">
            <a:avLst/>
          </a:prstGeom>
        </p:spPr>
      </p:pic>
      <p:pic>
        <p:nvPicPr>
          <p:cNvPr id="6" name="Picture 5">
            <a:extLst>
              <a:ext uri="{FF2B5EF4-FFF2-40B4-BE49-F238E27FC236}">
                <a16:creationId xmlns:a16="http://schemas.microsoft.com/office/drawing/2014/main" id="{416E70A7-DD72-08DB-8B5D-11645DB84F28}"/>
              </a:ext>
            </a:extLst>
          </p:cNvPr>
          <p:cNvPicPr>
            <a:picLocks noChangeAspect="1"/>
          </p:cNvPicPr>
          <p:nvPr/>
        </p:nvPicPr>
        <p:blipFill>
          <a:blip r:embed="rId4"/>
          <a:stretch>
            <a:fillRect/>
          </a:stretch>
        </p:blipFill>
        <p:spPr>
          <a:xfrm>
            <a:off x="13101859" y="27902379"/>
            <a:ext cx="3524915" cy="3524915"/>
          </a:xfrm>
          <a:prstGeom prst="rect">
            <a:avLst/>
          </a:prstGeom>
        </p:spPr>
      </p:pic>
      <p:pic>
        <p:nvPicPr>
          <p:cNvPr id="7" name="Picture 6">
            <a:extLst>
              <a:ext uri="{FF2B5EF4-FFF2-40B4-BE49-F238E27FC236}">
                <a16:creationId xmlns:a16="http://schemas.microsoft.com/office/drawing/2014/main" id="{21344185-1AE8-C84D-8BF4-1785BCFBD098}"/>
              </a:ext>
            </a:extLst>
          </p:cNvPr>
          <p:cNvPicPr>
            <a:picLocks noChangeAspect="1"/>
          </p:cNvPicPr>
          <p:nvPr/>
        </p:nvPicPr>
        <p:blipFill>
          <a:blip r:embed="rId5"/>
          <a:srcRect l="1093" t="49538" r="-30" b="732"/>
          <a:stretch>
            <a:fillRect/>
          </a:stretch>
        </p:blipFill>
        <p:spPr>
          <a:xfrm>
            <a:off x="16005332" y="16046119"/>
            <a:ext cx="23436838" cy="8824735"/>
          </a:xfrm>
          <a:prstGeom prst="rect">
            <a:avLst/>
          </a:prstGeom>
        </p:spPr>
      </p:pic>
      <p:pic>
        <p:nvPicPr>
          <p:cNvPr id="10" name="Picture 9" descr="Common House Spiders: House Spider Control &amp; Information">
            <a:extLst>
              <a:ext uri="{FF2B5EF4-FFF2-40B4-BE49-F238E27FC236}">
                <a16:creationId xmlns:a16="http://schemas.microsoft.com/office/drawing/2014/main" id="{BCE9B45E-EDA8-5287-A8E1-A8E22FB8BC8F}"/>
              </a:ext>
            </a:extLst>
          </p:cNvPr>
          <p:cNvPicPr>
            <a:picLocks noChangeAspect="1"/>
          </p:cNvPicPr>
          <p:nvPr/>
        </p:nvPicPr>
        <p:blipFill>
          <a:blip r:embed="rId6"/>
          <a:stretch>
            <a:fillRect/>
          </a:stretch>
        </p:blipFill>
        <p:spPr>
          <a:xfrm rot="16200000">
            <a:off x="12994099" y="14224543"/>
            <a:ext cx="5033176" cy="3615856"/>
          </a:xfrm>
          <a:prstGeom prst="rect">
            <a:avLst/>
          </a:prstGeom>
        </p:spPr>
      </p:pic>
      <p:pic>
        <p:nvPicPr>
          <p:cNvPr id="11" name="Picture 10" descr="What to Know Before Buying a Pet Tarantula">
            <a:extLst>
              <a:ext uri="{FF2B5EF4-FFF2-40B4-BE49-F238E27FC236}">
                <a16:creationId xmlns:a16="http://schemas.microsoft.com/office/drawing/2014/main" id="{0E8B0F3B-5BCA-CD6A-4341-FD73D538F100}"/>
              </a:ext>
            </a:extLst>
          </p:cNvPr>
          <p:cNvPicPr>
            <a:picLocks noChangeAspect="1"/>
          </p:cNvPicPr>
          <p:nvPr/>
        </p:nvPicPr>
        <p:blipFill>
          <a:blip r:embed="rId7"/>
          <a:stretch>
            <a:fillRect/>
          </a:stretch>
        </p:blipFill>
        <p:spPr>
          <a:xfrm>
            <a:off x="37797023" y="24442061"/>
            <a:ext cx="4586909" cy="3435461"/>
          </a:xfrm>
          <a:prstGeom prst="rect">
            <a:avLst/>
          </a:prstGeom>
        </p:spPr>
      </p:pic>
    </p:spTree>
    <p:extLst>
      <p:ext uri="{BB962C8B-B14F-4D97-AF65-F5344CB8AC3E}">
        <p14:creationId xmlns:p14="http://schemas.microsoft.com/office/powerpoint/2010/main" val="101539014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16378</TotalTime>
  <Words>517</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 Light</vt:lpstr>
      <vt:lpstr>Arial</vt:lpstr>
      <vt:lpstr>Calibri</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Maureen K Flynn</cp:lastModifiedBy>
  <cp:revision>543</cp:revision>
  <dcterms:created xsi:type="dcterms:W3CDTF">2019-07-02T13:39:34Z</dcterms:created>
  <dcterms:modified xsi:type="dcterms:W3CDTF">2025-11-10T15:11:41Z</dcterms:modified>
</cp:coreProperties>
</file>