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307" r:id="rId2"/>
  </p:sldIdLst>
  <p:sldSz cx="43891200" cy="32918400"/>
  <p:notesSz cx="6858000" cy="9144000"/>
  <p:embeddedFontLst>
    <p:embeddedFont>
      <p:font typeface="MillerBanner Black" panose="02000504090000020003" pitchFamily="2" charset="77"/>
      <p:bold r:id="rId4"/>
    </p:embeddedFont>
    <p:embeddedFont>
      <p:font typeface="Segoe UI Semibold" panose="020B0702040204020203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824" userDrawn="1">
          <p15:clr>
            <a:srgbClr val="A4A3A4"/>
          </p15:clr>
        </p15:guide>
        <p15:guide id="3" pos="2411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pos="4715" userDrawn="1">
          <p15:clr>
            <a:srgbClr val="A4A3A4"/>
          </p15:clr>
        </p15:guide>
        <p15:guide id="8" pos="9365" userDrawn="1">
          <p15:clr>
            <a:srgbClr val="5ACBF0"/>
          </p15:clr>
        </p15:guide>
        <p15:guide id="9" pos="7019" userDrawn="1">
          <p15:clr>
            <a:srgbClr val="A4A3A4"/>
          </p15:clr>
        </p15:guide>
        <p15:guide id="10" pos="11648" userDrawn="1">
          <p15:clr>
            <a:srgbClr val="A4A3A4"/>
          </p15:clr>
        </p15:guide>
        <p15:guide id="11" pos="16149" userDrawn="1">
          <p15:clr>
            <a:srgbClr val="A4A3A4"/>
          </p15:clr>
        </p15:guide>
        <p15:guide id="12" pos="18521" userDrawn="1">
          <p15:clr>
            <a:srgbClr val="A4A3A4"/>
          </p15:clr>
        </p15:guide>
        <p15:guide id="13" pos="20736" userDrawn="1">
          <p15:clr>
            <a:srgbClr val="A4A3A4"/>
          </p15:clr>
        </p15:guide>
        <p15:guide id="14" pos="23061" userDrawn="1">
          <p15:clr>
            <a:srgbClr val="A4A3A4"/>
          </p15:clr>
        </p15:guide>
        <p15:guide id="15" pos="25280" userDrawn="1">
          <p15:clr>
            <a:srgbClr val="A4A3A4"/>
          </p15:clr>
        </p15:guide>
        <p15:guide id="16" orient="horz" pos="20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0"/>
    <a:srgbClr val="5EFA9A"/>
    <a:srgbClr val="FFFFFF"/>
    <a:srgbClr val="31092D"/>
    <a:srgbClr val="5DF697"/>
    <a:srgbClr val="FBFBFB"/>
    <a:srgbClr val="6B6B6B"/>
    <a:srgbClr val="0D0D0D"/>
    <a:srgbClr val="E1F1F4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72E4C-AF64-02A1-0477-AC2A46957BFE}" v="1462" dt="2025-11-19T17:48:46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>
      <p:cViewPr>
        <p:scale>
          <a:sx n="39" d="100"/>
          <a:sy n="39" d="100"/>
        </p:scale>
        <p:origin x="-2584" y="-2720"/>
      </p:cViewPr>
      <p:guideLst>
        <p:guide pos="13824"/>
        <p:guide pos="2411"/>
        <p:guide orient="horz" pos="1104"/>
        <p:guide pos="4715"/>
        <p:guide pos="9365"/>
        <p:guide pos="7019"/>
        <p:guide pos="11648"/>
        <p:guide pos="16149"/>
        <p:guide pos="18521"/>
        <p:guide pos="20736"/>
        <p:guide pos="23061"/>
        <p:guide pos="25280"/>
        <p:guide orient="horz" pos="20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12/1/25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4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9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6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1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6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lent presenter">
            <a:extLst>
              <a:ext uri="{FF2B5EF4-FFF2-40B4-BE49-F238E27FC236}">
                <a16:creationId xmlns:a16="http://schemas.microsoft.com/office/drawing/2014/main" id="{88F87FB6-C885-52DA-37B5-CCAC7EC395F5}"/>
              </a:ext>
            </a:extLst>
          </p:cNvPr>
          <p:cNvSpPr/>
          <p:nvPr/>
        </p:nvSpPr>
        <p:spPr>
          <a:xfrm>
            <a:off x="31723" y="41627"/>
            <a:ext cx="10056876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95979C24-0DBA-47BF-90FE-D8C22C7EC241}"/>
              </a:ext>
            </a:extLst>
          </p:cNvPr>
          <p:cNvSpPr/>
          <p:nvPr/>
        </p:nvSpPr>
        <p:spPr>
          <a:xfrm rot="10800000">
            <a:off x="10136659" y="-1"/>
            <a:ext cx="33699399" cy="12869333"/>
          </a:xfrm>
          <a:prstGeom prst="round2SameRect">
            <a:avLst>
              <a:gd name="adj1" fmla="val 8041"/>
              <a:gd name="adj2" fmla="val 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ADD14E-C199-4760-AEC8-5A122DC933FE}"/>
              </a:ext>
            </a:extLst>
          </p:cNvPr>
          <p:cNvSpPr txBox="1"/>
          <p:nvPr/>
        </p:nvSpPr>
        <p:spPr>
          <a:xfrm>
            <a:off x="11803629" y="557797"/>
            <a:ext cx="30385373" cy="130189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400" dirty="0">
                <a:solidFill>
                  <a:srgbClr val="00B0F0"/>
                </a:solidFill>
                <a:latin typeface="MillerBanner Black"/>
              </a:rPr>
              <a:t>Loneliness</a:t>
            </a:r>
            <a:r>
              <a:rPr lang="en-US" sz="9400" dirty="0">
                <a:solidFill>
                  <a:srgbClr val="92D050"/>
                </a:solidFill>
                <a:latin typeface="MillerBanner Black"/>
              </a:rPr>
              <a:t> </a:t>
            </a:r>
            <a:r>
              <a:rPr lang="en-US" sz="9400" dirty="0">
                <a:solidFill>
                  <a:schemeClr val="bg1"/>
                </a:solidFill>
                <a:latin typeface="MillerBanner Black"/>
              </a:rPr>
              <a:t>leads to </a:t>
            </a:r>
            <a:r>
              <a:rPr lang="en-US" sz="9400" dirty="0">
                <a:solidFill>
                  <a:srgbClr val="92D050"/>
                </a:solidFill>
                <a:latin typeface="MillerBanner Black"/>
              </a:rPr>
              <a:t>lower levels of </a:t>
            </a:r>
            <a:r>
              <a:rPr lang="en-US" sz="9400" dirty="0" err="1">
                <a:solidFill>
                  <a:srgbClr val="92D050"/>
                </a:solidFill>
                <a:latin typeface="MillerBanner Black"/>
              </a:rPr>
              <a:t>defusion</a:t>
            </a:r>
            <a:r>
              <a:rPr lang="en-US" sz="9400" dirty="0">
                <a:solidFill>
                  <a:schemeClr val="bg1"/>
                </a:solidFill>
                <a:latin typeface="MillerBanner Black"/>
              </a:rPr>
              <a:t> (noticing thoughts as just thoughts) and </a:t>
            </a:r>
            <a:r>
              <a:rPr lang="en-US" sz="9400" dirty="0">
                <a:solidFill>
                  <a:srgbClr val="92D050"/>
                </a:solidFill>
                <a:latin typeface="MillerBanner Black"/>
              </a:rPr>
              <a:t>present moment awareness</a:t>
            </a:r>
            <a:r>
              <a:rPr lang="en-US" sz="9400" dirty="0">
                <a:solidFill>
                  <a:schemeClr val="bg1"/>
                </a:solidFill>
                <a:latin typeface="MillerBanner Black"/>
              </a:rPr>
              <a:t> (ability to be in the here-and-now when desired), which then leads poorer </a:t>
            </a:r>
            <a:r>
              <a:rPr lang="en-US" sz="9400" dirty="0">
                <a:solidFill>
                  <a:srgbClr val="00B0F0"/>
                </a:solidFill>
                <a:latin typeface="MillerBanner Black"/>
              </a:rPr>
              <a:t>psychological health</a:t>
            </a:r>
            <a:r>
              <a:rPr lang="en-US" sz="9400" dirty="0">
                <a:solidFill>
                  <a:schemeClr val="bg1"/>
                </a:solidFill>
                <a:latin typeface="MillerBanner Black"/>
              </a:rPr>
              <a:t>.</a:t>
            </a:r>
          </a:p>
          <a:p>
            <a:r>
              <a:rPr lang="en-US" sz="9400" dirty="0">
                <a:solidFill>
                  <a:schemeClr val="bg1"/>
                </a:solidFill>
                <a:latin typeface="MillerBanner Black"/>
              </a:rPr>
              <a:t> </a:t>
            </a:r>
          </a:p>
          <a:p>
            <a:r>
              <a:rPr lang="en-US" sz="9400" dirty="0">
                <a:solidFill>
                  <a:srgbClr val="00B0F0"/>
                </a:solidFill>
                <a:latin typeface="MillerBanner Black"/>
              </a:rPr>
              <a:t>Loneliness</a:t>
            </a:r>
            <a:r>
              <a:rPr lang="en-US" sz="9400" dirty="0">
                <a:solidFill>
                  <a:srgbClr val="92D050"/>
                </a:solidFill>
                <a:latin typeface="MillerBanner Black"/>
              </a:rPr>
              <a:t> </a:t>
            </a:r>
            <a:r>
              <a:rPr lang="en-US" sz="9400" dirty="0">
                <a:solidFill>
                  <a:schemeClr val="bg1"/>
                </a:solidFill>
                <a:latin typeface="MillerBanner Black"/>
              </a:rPr>
              <a:t>leads to </a:t>
            </a:r>
            <a:r>
              <a:rPr lang="en-US" sz="9400" dirty="0">
                <a:solidFill>
                  <a:srgbClr val="92D050"/>
                </a:solidFill>
                <a:latin typeface="MillerBanner Black"/>
              </a:rPr>
              <a:t>lower levels of </a:t>
            </a:r>
            <a:r>
              <a:rPr lang="en-US" sz="9400" dirty="0" err="1">
                <a:solidFill>
                  <a:srgbClr val="92D050"/>
                </a:solidFill>
                <a:latin typeface="MillerBanner Black"/>
              </a:rPr>
              <a:t>defusion</a:t>
            </a:r>
            <a:r>
              <a:rPr lang="en-US" sz="9400" dirty="0">
                <a:solidFill>
                  <a:schemeClr val="bg1"/>
                </a:solidFill>
                <a:latin typeface="MillerBanner Black"/>
              </a:rPr>
              <a:t>, which then leads greater levels of </a:t>
            </a:r>
            <a:r>
              <a:rPr lang="en-US" sz="9400" dirty="0">
                <a:solidFill>
                  <a:srgbClr val="00B0F0"/>
                </a:solidFill>
                <a:latin typeface="MillerBanner Black"/>
              </a:rPr>
              <a:t>depressive symptoms</a:t>
            </a:r>
            <a:r>
              <a:rPr lang="en-US" sz="9400" dirty="0">
                <a:solidFill>
                  <a:schemeClr val="bg1"/>
                </a:solidFill>
                <a:latin typeface="MillerBanner Black"/>
              </a:rPr>
              <a:t>.</a:t>
            </a:r>
          </a:p>
          <a:p>
            <a:endParaRPr lang="en-US" sz="8800" dirty="0">
              <a:solidFill>
                <a:schemeClr val="bg1"/>
              </a:solidFill>
              <a:latin typeface="MillerBanner Blac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A056F8-BC27-4DCD-B15C-FA94A7DA881D}"/>
              </a:ext>
            </a:extLst>
          </p:cNvPr>
          <p:cNvSpPr txBox="1"/>
          <p:nvPr/>
        </p:nvSpPr>
        <p:spPr>
          <a:xfrm>
            <a:off x="538971" y="4572550"/>
            <a:ext cx="84605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98A35-9306-4E6A-8713-5AA6CAD12EE9}"/>
              </a:ext>
            </a:extLst>
          </p:cNvPr>
          <p:cNvSpPr txBox="1"/>
          <p:nvPr/>
        </p:nvSpPr>
        <p:spPr>
          <a:xfrm>
            <a:off x="573342" y="10800261"/>
            <a:ext cx="8915014" cy="212827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000" b="1" dirty="0">
                <a:solidFill>
                  <a:srgbClr val="31092D"/>
                </a:solidFill>
                <a:latin typeface="Arial"/>
                <a:cs typeface="Arial"/>
              </a:rPr>
              <a:t>Method</a:t>
            </a:r>
          </a:p>
          <a:p>
            <a:r>
              <a:rPr lang="en-US" sz="3600" b="1" dirty="0">
                <a:solidFill>
                  <a:srgbClr val="31092D"/>
                </a:solidFill>
                <a:latin typeface="Arial"/>
                <a:cs typeface="Arial"/>
              </a:rPr>
              <a:t>Measures</a:t>
            </a:r>
          </a:p>
          <a:p>
            <a:pPr marL="685800" indent="-685800">
              <a:buFont typeface="Arial"/>
              <a:buChar char="•"/>
            </a:pPr>
            <a:r>
              <a:rPr lang="en-US" sz="2900" b="1" dirty="0">
                <a:solidFill>
                  <a:srgbClr val="31092D"/>
                </a:solidFill>
                <a:latin typeface="Arial"/>
                <a:cs typeface="Arial"/>
              </a:rPr>
              <a:t>Multidimensional Psychological Flexibility Inventory: </a:t>
            </a:r>
            <a:r>
              <a:rPr lang="en-US" sz="2900" dirty="0">
                <a:solidFill>
                  <a:srgbClr val="31092D"/>
                </a:solidFill>
                <a:latin typeface="Arial"/>
                <a:cs typeface="Arial"/>
              </a:rPr>
              <a:t>Acceptance, defusion, present moment awareness, self as context, values, and committed action. Higher scores mean higher levels of that process.</a:t>
            </a:r>
          </a:p>
          <a:p>
            <a:pPr marL="685800" indent="-685800">
              <a:buFont typeface="Arial"/>
              <a:buChar char="•"/>
            </a:pPr>
            <a:r>
              <a:rPr lang="en-US" sz="2900" b="1" dirty="0">
                <a:solidFill>
                  <a:srgbClr val="31092D"/>
                </a:solidFill>
                <a:latin typeface="Arial"/>
                <a:cs typeface="Arial"/>
              </a:rPr>
              <a:t>UCLA Loneliness Scale – </a:t>
            </a:r>
            <a:r>
              <a:rPr lang="en-US" sz="2900" dirty="0">
                <a:solidFill>
                  <a:srgbClr val="31092D"/>
                </a:solidFill>
                <a:latin typeface="Arial"/>
                <a:cs typeface="Arial"/>
              </a:rPr>
              <a:t>Loneliness. Higher scores reflect greater levels of loneliness</a:t>
            </a:r>
          </a:p>
          <a:p>
            <a:pPr marL="685800" indent="-685800">
              <a:buFont typeface="Arial"/>
              <a:buChar char="•"/>
            </a:pPr>
            <a:r>
              <a:rPr lang="en-US" sz="2900" b="1" dirty="0">
                <a:solidFill>
                  <a:srgbClr val="31092D"/>
                </a:solidFill>
                <a:latin typeface="Arial"/>
                <a:cs typeface="Arial"/>
              </a:rPr>
              <a:t>World Health Organization Quality of Life – Brief, Psychological Domain:  </a:t>
            </a:r>
            <a:r>
              <a:rPr lang="en-US" sz="2900" dirty="0">
                <a:solidFill>
                  <a:srgbClr val="31092D"/>
                </a:solidFill>
                <a:latin typeface="Arial"/>
                <a:cs typeface="Arial"/>
              </a:rPr>
              <a:t>Psychological Health. Higher scores reflect better psychological health.</a:t>
            </a:r>
          </a:p>
          <a:p>
            <a:pPr marL="685800" indent="-685800">
              <a:buFont typeface="Arial"/>
              <a:buChar char="•"/>
            </a:pPr>
            <a:r>
              <a:rPr lang="en-US" sz="2900" b="1" dirty="0">
                <a:solidFill>
                  <a:srgbClr val="31092D"/>
                </a:solidFill>
                <a:latin typeface="Arial"/>
                <a:cs typeface="Arial"/>
              </a:rPr>
              <a:t>Center for Epidemiologic Studies Depression Scale-Revised</a:t>
            </a:r>
            <a:r>
              <a:rPr lang="en-US" sz="2900" dirty="0">
                <a:solidFill>
                  <a:srgbClr val="31092D"/>
                </a:solidFill>
                <a:latin typeface="Arial"/>
                <a:cs typeface="Arial"/>
              </a:rPr>
              <a:t> – Depressive symptoms. Higher scores reflect greater levels of symptoms.</a:t>
            </a:r>
          </a:p>
          <a:p>
            <a:r>
              <a:rPr lang="en-US" sz="3600" b="1" dirty="0">
                <a:solidFill>
                  <a:srgbClr val="31092D"/>
                </a:solidFill>
                <a:latin typeface="Arial"/>
                <a:cs typeface="Arial"/>
              </a:rPr>
              <a:t>Procedures</a:t>
            </a:r>
          </a:p>
          <a:p>
            <a:pPr marL="685800" indent="-685800">
              <a:buFont typeface="Arial"/>
              <a:buChar char="•"/>
            </a:pPr>
            <a:r>
              <a:rPr lang="en-US" sz="2800" dirty="0">
                <a:solidFill>
                  <a:srgbClr val="31092D"/>
                </a:solidFill>
                <a:latin typeface="Arial"/>
                <a:cs typeface="Arial"/>
              </a:rPr>
              <a:t>Participants were recruited through </a:t>
            </a:r>
            <a:r>
              <a:rPr lang="en-US" sz="2800" dirty="0" err="1">
                <a:solidFill>
                  <a:srgbClr val="31092D"/>
                </a:solidFill>
                <a:latin typeface="Arial"/>
                <a:cs typeface="Arial"/>
              </a:rPr>
              <a:t>sona</a:t>
            </a:r>
            <a:r>
              <a:rPr lang="en-US" sz="2800" dirty="0">
                <a:solidFill>
                  <a:srgbClr val="31092D"/>
                </a:solidFill>
                <a:latin typeface="Arial"/>
                <a:cs typeface="Arial"/>
              </a:rPr>
              <a:t>. Participants completed a survey at three time points, each two weeks apart.</a:t>
            </a:r>
          </a:p>
          <a:p>
            <a:pPr marL="685800" indent="-685800">
              <a:buFont typeface="Arial"/>
              <a:buChar char="•"/>
            </a:pPr>
            <a:r>
              <a:rPr lang="en-US" sz="2800" dirty="0">
                <a:solidFill>
                  <a:srgbClr val="31092D"/>
                </a:solidFill>
                <a:latin typeface="Arial"/>
                <a:cs typeface="Arial"/>
              </a:rPr>
              <a:t>Students earned course credit for their participation.</a:t>
            </a:r>
          </a:p>
          <a:p>
            <a:r>
              <a:rPr lang="en-US" sz="5000" b="1" dirty="0">
                <a:solidFill>
                  <a:srgbClr val="31092D"/>
                </a:solidFill>
                <a:latin typeface="Arial"/>
                <a:cs typeface="Arial"/>
              </a:rPr>
              <a:t>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parallel mediation studies were conducted.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Results demonstrated that loneliness influences psychological health indirectly through its effect on present moment awareness (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= -.09, BOOT 95% CI = -.16 to -.02) and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defusion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= -.27, BOOT 95% CI = -.27 to -.07). </a:t>
            </a:r>
            <a:endParaRPr lang="en-US" sz="2900" dirty="0">
              <a:solidFill>
                <a:srgbClr val="3109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Results showed that loneliness influences depression indirectly through its effect on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defusion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= .19, Boot 95% CI = .19 to .27)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5000" b="1" dirty="0">
                <a:solidFill>
                  <a:srgbClr val="31092D"/>
                </a:solidFill>
                <a:latin typeface="Arial"/>
                <a:cs typeface="Arial"/>
              </a:rPr>
              <a:t>Discussion</a:t>
            </a:r>
          </a:p>
          <a:p>
            <a:pPr marL="685800" indent="-685800">
              <a:buFont typeface="Arial"/>
              <a:buChar char="•"/>
            </a:pPr>
            <a:r>
              <a:rPr lang="en-US" sz="2900" dirty="0">
                <a:solidFill>
                  <a:srgbClr val="31092D"/>
                </a:solidFill>
                <a:latin typeface="Arial"/>
                <a:cs typeface="Arial"/>
              </a:rPr>
              <a:t>This longitudinal study was the first to examine whether psychological flexibility processes mediate the associations between loneliness and psychological health and depressive symptoms.</a:t>
            </a:r>
          </a:p>
          <a:p>
            <a:pPr marL="685800" indent="-685800">
              <a:buFont typeface="Arial"/>
              <a:buChar char="•"/>
            </a:pPr>
            <a:r>
              <a:rPr lang="en-US" sz="2900" dirty="0">
                <a:solidFill>
                  <a:srgbClr val="31092D"/>
                </a:solidFill>
                <a:latin typeface="Arial"/>
                <a:cs typeface="Arial"/>
              </a:rPr>
              <a:t>Results suggest that Acceptance and Commitment Therapy interventions targeting loneliness should include target </a:t>
            </a:r>
            <a:r>
              <a:rPr lang="en-US" sz="2900" dirty="0" err="1">
                <a:solidFill>
                  <a:srgbClr val="31092D"/>
                </a:solidFill>
                <a:latin typeface="Arial"/>
                <a:cs typeface="Arial"/>
              </a:rPr>
              <a:t>defusion</a:t>
            </a:r>
            <a:r>
              <a:rPr lang="en-US" sz="2900" dirty="0">
                <a:solidFill>
                  <a:srgbClr val="31092D"/>
                </a:solidFill>
                <a:latin typeface="Arial"/>
                <a:cs typeface="Arial"/>
              </a:rPr>
              <a:t> and present moment awareness processes.</a:t>
            </a:r>
          </a:p>
          <a:p>
            <a:pPr marL="685800" indent="-685800">
              <a:buFont typeface="Arial"/>
              <a:buChar char="•"/>
            </a:pPr>
            <a:r>
              <a:rPr lang="en-US" sz="2900" dirty="0">
                <a:solidFill>
                  <a:srgbClr val="31092D"/>
                </a:solidFill>
                <a:latin typeface="Arial"/>
                <a:cs typeface="Arial"/>
              </a:rPr>
              <a:t>Future studies should include replicating the study a nationally representative sample and examining the impact of ACT interventions targeting loneliness and psychological health.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8FA433-B487-4C5D-ACDF-5ECBFFDA7486}"/>
              </a:ext>
            </a:extLst>
          </p:cNvPr>
          <p:cNvSpPr txBox="1"/>
          <p:nvPr/>
        </p:nvSpPr>
        <p:spPr>
          <a:xfrm>
            <a:off x="2077351" y="3392747"/>
            <a:ext cx="512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3B809-9BA6-469D-9DD0-E6C31E9578E7}"/>
              </a:ext>
            </a:extLst>
          </p:cNvPr>
          <p:cNvSpPr txBox="1"/>
          <p:nvPr/>
        </p:nvSpPr>
        <p:spPr>
          <a:xfrm>
            <a:off x="2077350" y="3747371"/>
            <a:ext cx="512002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31092D"/>
                </a:solidFill>
                <a:latin typeface="Arial"/>
                <a:ea typeface="Segoe UI Black"/>
                <a:cs typeface="Arial"/>
              </a:rPr>
              <a:t>Kiera Madison</a:t>
            </a:r>
            <a:endParaRPr lang="en-US" sz="4800" b="1">
              <a:solidFill>
                <a:srgbClr val="31092D"/>
              </a:solidFill>
              <a:latin typeface="Arial" panose="020B0604020202020204" pitchFamily="34" charset="0"/>
              <a:ea typeface="Segoe UI Black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FFB07-8DE4-4252-A036-536551FF354E}"/>
              </a:ext>
            </a:extLst>
          </p:cNvPr>
          <p:cNvSpPr txBox="1"/>
          <p:nvPr/>
        </p:nvSpPr>
        <p:spPr>
          <a:xfrm>
            <a:off x="538971" y="5414645"/>
            <a:ext cx="8949385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national study in the United States (</a:t>
            </a:r>
            <a:r>
              <a:rPr lang="en-US" sz="2900" i="1" dirty="0">
                <a:solidFill>
                  <a:srgbClr val="31092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</a:t>
            </a: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= 84,481) showed that 58% of college students reported feeling lonely .</a:t>
            </a:r>
          </a:p>
          <a:p>
            <a:pPr marL="457200" indent="-457200">
              <a:buFont typeface="Arial"/>
              <a:buChar char="•"/>
            </a:pP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Loneliness is positively correlated with depression and negatively with psychological health. </a:t>
            </a:r>
          </a:p>
          <a:p>
            <a:pPr marL="457200" indent="-457200">
              <a:buFont typeface="Arial"/>
              <a:buChar char="•"/>
            </a:pP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It is important identify mechanisms that influence the relationship between loneliness and psychological health to help with this issue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The aim of the current study was to examine whether psychological flexibility processes mediate the relationship between loneliness and psychological health?</a:t>
            </a:r>
          </a:p>
        </p:txBody>
      </p:sp>
      <p:pic>
        <p:nvPicPr>
          <p:cNvPr id="4098" name="Picture 2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31C12700-1021-46A0-ADDE-576F8C44A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5379" b="15379"/>
          <a:stretch/>
        </p:blipFill>
        <p:spPr bwMode="auto">
          <a:xfrm>
            <a:off x="665019" y="3453655"/>
            <a:ext cx="1157624" cy="1068735"/>
          </a:xfrm>
          <a:prstGeom prst="rect">
            <a:avLst/>
          </a:prstGeom>
          <a:noFill/>
          <a:ln>
            <a:solidFill>
              <a:srgbClr val="31092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2F1A311-7EEA-4AAC-B71B-E1ECC016BD88}"/>
              </a:ext>
            </a:extLst>
          </p:cNvPr>
          <p:cNvGrpSpPr/>
          <p:nvPr/>
        </p:nvGrpSpPr>
        <p:grpSpPr>
          <a:xfrm>
            <a:off x="12780201" y="26440959"/>
            <a:ext cx="4323226" cy="3955818"/>
            <a:chOff x="20817018" y="29440991"/>
            <a:chExt cx="3238740" cy="2713632"/>
          </a:xfrm>
        </p:grpSpPr>
        <p:sp>
          <p:nvSpPr>
            <p:cNvPr id="34" name="Rectangle: Top Corners Rounded 33">
              <a:extLst>
                <a:ext uri="{FF2B5EF4-FFF2-40B4-BE49-F238E27FC236}">
                  <a16:creationId xmlns:a16="http://schemas.microsoft.com/office/drawing/2014/main" id="{135AA4A1-3E8C-45A7-A496-BCA6E3F59FD3}"/>
                </a:ext>
              </a:extLst>
            </p:cNvPr>
            <p:cNvSpPr/>
            <p:nvPr/>
          </p:nvSpPr>
          <p:spPr>
            <a:xfrm rot="16200000">
              <a:off x="21143162" y="29114847"/>
              <a:ext cx="2586451" cy="3238740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FDA6A10C-D63D-4D00-897F-87F7122F1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867814" y="29620861"/>
              <a:ext cx="529537" cy="529537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554669-98E2-4371-903E-F541C2EF354B}"/>
                </a:ext>
              </a:extLst>
            </p:cNvPr>
            <p:cNvSpPr txBox="1"/>
            <p:nvPr/>
          </p:nvSpPr>
          <p:spPr>
            <a:xfrm rot="5400000">
              <a:off x="20273133" y="31079335"/>
              <a:ext cx="1779005" cy="371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133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FBD90DD-576D-A751-6208-569C6CC10189}"/>
              </a:ext>
            </a:extLst>
          </p:cNvPr>
          <p:cNvSpPr txBox="1"/>
          <p:nvPr/>
        </p:nvSpPr>
        <p:spPr>
          <a:xfrm>
            <a:off x="217086" y="149995"/>
            <a:ext cx="983979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i="1" dirty="0">
                <a:solidFill>
                  <a:srgbClr val="31092D"/>
                </a:solidFill>
                <a:latin typeface="Arial"/>
                <a:ea typeface="Lato Black"/>
                <a:cs typeface="Times New Roman"/>
              </a:rPr>
              <a:t>Loneliness and psychological health among college students: The role of psychological flexibility processes as mediators</a:t>
            </a:r>
            <a:endParaRPr lang="en-US" sz="4800" i="1" dirty="0">
              <a:solidFill>
                <a:srgbClr val="3109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279124D5-965E-60A3-65CB-7F0B6473D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8455" y="26799558"/>
            <a:ext cx="2793937" cy="30999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13BB67D-8B3E-75B1-74BC-9A517FA9B347}"/>
              </a:ext>
            </a:extLst>
          </p:cNvPr>
          <p:cNvSpPr/>
          <p:nvPr/>
        </p:nvSpPr>
        <p:spPr>
          <a:xfrm>
            <a:off x="16732393" y="15265852"/>
            <a:ext cx="4493627" cy="1062487"/>
          </a:xfrm>
          <a:prstGeom prst="rect">
            <a:avLst/>
          </a:prstGeom>
          <a:solidFill>
            <a:srgbClr val="00AA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</a:t>
            </a:r>
            <a:r>
              <a:rPr lang="en-US" sz="32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=  </a:t>
            </a:r>
            <a:r>
              <a:rPr lang="en-US" sz="3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Defusion</a:t>
            </a:r>
            <a:endParaRPr lang="en-US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E4043B-3C81-9C3F-47E4-C3B83D285241}"/>
              </a:ext>
            </a:extLst>
          </p:cNvPr>
          <p:cNvSpPr/>
          <p:nvPr/>
        </p:nvSpPr>
        <p:spPr>
          <a:xfrm>
            <a:off x="16732393" y="13560912"/>
            <a:ext cx="4493627" cy="11499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</a:t>
            </a:r>
            <a:r>
              <a:rPr lang="en-US" sz="32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=  Acceptance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6D86A1-B402-172C-6DBC-2988033DC10F}"/>
              </a:ext>
            </a:extLst>
          </p:cNvPr>
          <p:cNvSpPr/>
          <p:nvPr/>
        </p:nvSpPr>
        <p:spPr>
          <a:xfrm>
            <a:off x="16732392" y="16883356"/>
            <a:ext cx="4449911" cy="975055"/>
          </a:xfrm>
          <a:prstGeom prst="rect">
            <a:avLst/>
          </a:prstGeom>
          <a:solidFill>
            <a:srgbClr val="00AA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</a:t>
            </a:r>
            <a:r>
              <a:rPr lang="en-US" sz="32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=  Present Moment Awareness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0E21BA-E627-B39F-755F-AE50B65911BA}"/>
              </a:ext>
            </a:extLst>
          </p:cNvPr>
          <p:cNvSpPr/>
          <p:nvPr/>
        </p:nvSpPr>
        <p:spPr>
          <a:xfrm>
            <a:off x="16732392" y="18707760"/>
            <a:ext cx="4449911" cy="1149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</a:t>
            </a:r>
            <a:r>
              <a:rPr lang="en-US" sz="32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=  Self as Context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CF8C59-05A3-C4CB-4F0F-F0C128144091}"/>
              </a:ext>
            </a:extLst>
          </p:cNvPr>
          <p:cNvSpPr/>
          <p:nvPr/>
        </p:nvSpPr>
        <p:spPr>
          <a:xfrm>
            <a:off x="16732392" y="20343178"/>
            <a:ext cx="4449911" cy="1149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</a:t>
            </a:r>
            <a:r>
              <a:rPr lang="en-US" sz="32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=  Values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5C7EA7-2658-D771-5AC8-8EC5501D738D}"/>
              </a:ext>
            </a:extLst>
          </p:cNvPr>
          <p:cNvSpPr/>
          <p:nvPr/>
        </p:nvSpPr>
        <p:spPr>
          <a:xfrm>
            <a:off x="16713114" y="21964479"/>
            <a:ext cx="4449911" cy="12373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</a:t>
            </a:r>
            <a:r>
              <a:rPr lang="en-US" sz="32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=  Committed Action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0D630C-2014-BDF8-7B87-BBA3F67AC490}"/>
              </a:ext>
            </a:extLst>
          </p:cNvPr>
          <p:cNvSpPr/>
          <p:nvPr/>
        </p:nvSpPr>
        <p:spPr>
          <a:xfrm>
            <a:off x="10131226" y="17626534"/>
            <a:ext cx="4143897" cy="11936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X = Loneliness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001888-218D-8868-00CF-2D7E6808AC98}"/>
              </a:ext>
            </a:extLst>
          </p:cNvPr>
          <p:cNvSpPr/>
          <p:nvPr/>
        </p:nvSpPr>
        <p:spPr>
          <a:xfrm>
            <a:off x="23814439" y="17495385"/>
            <a:ext cx="4493628" cy="12373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 =  Psychological Health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A04970-FA42-6178-8241-BB824CCE8DD9}"/>
              </a:ext>
            </a:extLst>
          </p:cNvPr>
          <p:cNvCxnSpPr/>
          <p:nvPr/>
        </p:nvCxnSpPr>
        <p:spPr>
          <a:xfrm flipV="1">
            <a:off x="14241170" y="14521956"/>
            <a:ext cx="2435878" cy="373095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799139-B2C6-6500-D793-F3D6A73CBDD6}"/>
              </a:ext>
            </a:extLst>
          </p:cNvPr>
          <p:cNvCxnSpPr>
            <a:cxnSpLocks/>
          </p:cNvCxnSpPr>
          <p:nvPr/>
        </p:nvCxnSpPr>
        <p:spPr>
          <a:xfrm flipV="1">
            <a:off x="14265297" y="15867949"/>
            <a:ext cx="2350782" cy="231828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68E7F0-D766-41D2-ABCA-BF4CA6B745F0}"/>
              </a:ext>
            </a:extLst>
          </p:cNvPr>
          <p:cNvCxnSpPr>
            <a:cxnSpLocks/>
          </p:cNvCxnSpPr>
          <p:nvPr/>
        </p:nvCxnSpPr>
        <p:spPr>
          <a:xfrm flipV="1">
            <a:off x="14299803" y="17265704"/>
            <a:ext cx="2412919" cy="9193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676B01-D36F-5E89-747A-0C590A790685}"/>
              </a:ext>
            </a:extLst>
          </p:cNvPr>
          <p:cNvCxnSpPr>
            <a:cxnSpLocks/>
          </p:cNvCxnSpPr>
          <p:nvPr/>
        </p:nvCxnSpPr>
        <p:spPr>
          <a:xfrm>
            <a:off x="14230790" y="18167817"/>
            <a:ext cx="2487092" cy="12547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71705A-E3E3-EE5E-4BC3-D51263FE814C}"/>
              </a:ext>
            </a:extLst>
          </p:cNvPr>
          <p:cNvCxnSpPr>
            <a:cxnSpLocks/>
          </p:cNvCxnSpPr>
          <p:nvPr/>
        </p:nvCxnSpPr>
        <p:spPr>
          <a:xfrm>
            <a:off x="14266466" y="18210363"/>
            <a:ext cx="2396213" cy="291225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76D05E-12BA-9AEA-1394-7529D2D01EE3}"/>
              </a:ext>
            </a:extLst>
          </p:cNvPr>
          <p:cNvCxnSpPr>
            <a:cxnSpLocks/>
          </p:cNvCxnSpPr>
          <p:nvPr/>
        </p:nvCxnSpPr>
        <p:spPr>
          <a:xfrm>
            <a:off x="14274506" y="18242845"/>
            <a:ext cx="2344706" cy="429863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A6B649-9D39-FF92-75A8-EEC20F4FC611}"/>
              </a:ext>
            </a:extLst>
          </p:cNvPr>
          <p:cNvCxnSpPr>
            <a:cxnSpLocks/>
          </p:cNvCxnSpPr>
          <p:nvPr/>
        </p:nvCxnSpPr>
        <p:spPr>
          <a:xfrm>
            <a:off x="21288398" y="14208462"/>
            <a:ext cx="2470694" cy="33136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CA19578-DD0B-3202-C2F1-BD053A31BD88}"/>
              </a:ext>
            </a:extLst>
          </p:cNvPr>
          <p:cNvCxnSpPr>
            <a:cxnSpLocks/>
          </p:cNvCxnSpPr>
          <p:nvPr/>
        </p:nvCxnSpPr>
        <p:spPr>
          <a:xfrm>
            <a:off x="21269116" y="15869271"/>
            <a:ext cx="2489975" cy="191649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ABCCD74-9737-0A61-F2D2-2458FA4DAA81}"/>
              </a:ext>
            </a:extLst>
          </p:cNvPr>
          <p:cNvCxnSpPr>
            <a:cxnSpLocks/>
          </p:cNvCxnSpPr>
          <p:nvPr/>
        </p:nvCxnSpPr>
        <p:spPr>
          <a:xfrm>
            <a:off x="21234615" y="17175116"/>
            <a:ext cx="2536884" cy="77200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0A81AD3-DB20-657D-B2D9-04E5550089ED}"/>
              </a:ext>
            </a:extLst>
          </p:cNvPr>
          <p:cNvCxnSpPr>
            <a:cxnSpLocks/>
          </p:cNvCxnSpPr>
          <p:nvPr/>
        </p:nvCxnSpPr>
        <p:spPr>
          <a:xfrm flipV="1">
            <a:off x="21291279" y="18798286"/>
            <a:ext cx="2569910" cy="391235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31039D-6BC5-476E-7097-167B90517FC0}"/>
              </a:ext>
            </a:extLst>
          </p:cNvPr>
          <p:cNvCxnSpPr>
            <a:cxnSpLocks/>
          </p:cNvCxnSpPr>
          <p:nvPr/>
        </p:nvCxnSpPr>
        <p:spPr>
          <a:xfrm flipV="1">
            <a:off x="21285516" y="18563914"/>
            <a:ext cx="2465534" cy="245033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AFBC523-962D-D17A-22B4-A9AC84724610}"/>
              </a:ext>
            </a:extLst>
          </p:cNvPr>
          <p:cNvCxnSpPr>
            <a:cxnSpLocks/>
          </p:cNvCxnSpPr>
          <p:nvPr/>
        </p:nvCxnSpPr>
        <p:spPr>
          <a:xfrm flipV="1">
            <a:off x="21246959" y="18383594"/>
            <a:ext cx="2512135" cy="104952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E0B2B03-95DC-D17F-71AE-C39CCE41FE5F}"/>
              </a:ext>
            </a:extLst>
          </p:cNvPr>
          <p:cNvCxnSpPr>
            <a:cxnSpLocks/>
          </p:cNvCxnSpPr>
          <p:nvPr/>
        </p:nvCxnSpPr>
        <p:spPr>
          <a:xfrm>
            <a:off x="14202647" y="18211708"/>
            <a:ext cx="9568854" cy="1575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429A95-0D36-E80F-E0BC-318A3E493E7F}"/>
              </a:ext>
            </a:extLst>
          </p:cNvPr>
          <p:cNvSpPr txBox="1"/>
          <p:nvPr/>
        </p:nvSpPr>
        <p:spPr>
          <a:xfrm>
            <a:off x="25006593" y="30548083"/>
            <a:ext cx="1883412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rgbClr val="31092D"/>
                </a:solidFill>
                <a:latin typeface="Arial"/>
                <a:ea typeface="Calibri"/>
                <a:cs typeface="Calibri"/>
              </a:rPr>
              <a:t>KIERA MADISON, Natalie Blackman, Ren McIntire-Baugher, Tanner Jennings, Maureen Flynn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7F3029-09CE-E6E9-8E5D-A259A822FF0A}"/>
              </a:ext>
            </a:extLst>
          </p:cNvPr>
          <p:cNvSpPr txBox="1"/>
          <p:nvPr/>
        </p:nvSpPr>
        <p:spPr>
          <a:xfrm rot="18427502">
            <a:off x="29098164" y="19704092"/>
            <a:ext cx="18009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= -.03***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9FE2FE-5625-8E75-5388-F332772AD78D}"/>
              </a:ext>
            </a:extLst>
          </p:cNvPr>
          <p:cNvSpPr txBox="1"/>
          <p:nvPr/>
        </p:nvSpPr>
        <p:spPr>
          <a:xfrm rot="18970712">
            <a:off x="29556989" y="19761042"/>
            <a:ext cx="23507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-.04***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9E817B-ACA5-90AF-6636-DDE102CB2F5D}"/>
              </a:ext>
            </a:extLst>
          </p:cNvPr>
          <p:cNvSpPr txBox="1"/>
          <p:nvPr/>
        </p:nvSpPr>
        <p:spPr>
          <a:xfrm rot="20215320">
            <a:off x="29303177" y="21098320"/>
            <a:ext cx="241291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-.04***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B7D02F-0718-CE6C-B904-824E02341AED}"/>
              </a:ext>
            </a:extLst>
          </p:cNvPr>
          <p:cNvSpPr txBox="1"/>
          <p:nvPr/>
        </p:nvSpPr>
        <p:spPr>
          <a:xfrm rot="1619848">
            <a:off x="29536439" y="22698428"/>
            <a:ext cx="221999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-.04***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3F07B8-FFFB-DBFA-0411-A6AC2DA7F072}"/>
              </a:ext>
            </a:extLst>
          </p:cNvPr>
          <p:cNvSpPr txBox="1"/>
          <p:nvPr/>
        </p:nvSpPr>
        <p:spPr>
          <a:xfrm rot="2951331">
            <a:off x="29385883" y="23528179"/>
            <a:ext cx="191455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-.05***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ED4274-FDC8-FD4D-35B7-EBAC495015BD}"/>
              </a:ext>
            </a:extLst>
          </p:cNvPr>
          <p:cNvSpPr txBox="1"/>
          <p:nvPr/>
        </p:nvSpPr>
        <p:spPr>
          <a:xfrm rot="3596212">
            <a:off x="29677270" y="24846246"/>
            <a:ext cx="17601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-.04***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49E56B-4B54-BCCC-8F73-4C5CF4C5613E}"/>
              </a:ext>
            </a:extLst>
          </p:cNvPr>
          <p:cNvSpPr txBox="1"/>
          <p:nvPr/>
        </p:nvSpPr>
        <p:spPr>
          <a:xfrm rot="3238110">
            <a:off x="21719812" y="15568960"/>
            <a:ext cx="216034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-1.27***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7B025D-81A0-5061-CC4E-5D5E6FF9EFA7}"/>
              </a:ext>
            </a:extLst>
          </p:cNvPr>
          <p:cNvSpPr txBox="1"/>
          <p:nvPr/>
        </p:nvSpPr>
        <p:spPr>
          <a:xfrm rot="2293801">
            <a:off x="21428697" y="16269995"/>
            <a:ext cx="214865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3.75***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1E366A-49B4-0639-7F2A-72057A33F8BD}"/>
              </a:ext>
            </a:extLst>
          </p:cNvPr>
          <p:cNvSpPr txBox="1"/>
          <p:nvPr/>
        </p:nvSpPr>
        <p:spPr>
          <a:xfrm rot="1040682">
            <a:off x="21538706" y="17162992"/>
            <a:ext cx="23874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2.22**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EBFD77-239A-0F3A-0402-FF521514F805}"/>
              </a:ext>
            </a:extLst>
          </p:cNvPr>
          <p:cNvSpPr txBox="1"/>
          <p:nvPr/>
        </p:nvSpPr>
        <p:spPr>
          <a:xfrm rot="20391411">
            <a:off x="21465208" y="18489770"/>
            <a:ext cx="18034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.51***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51C02D-7068-E9A4-501A-846833C19821}"/>
              </a:ext>
            </a:extLst>
          </p:cNvPr>
          <p:cNvSpPr txBox="1"/>
          <p:nvPr/>
        </p:nvSpPr>
        <p:spPr>
          <a:xfrm rot="19022637">
            <a:off x="21283541" y="19264035"/>
            <a:ext cx="232391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.80***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5A2D74-9866-647A-105D-5746A395BACA}"/>
              </a:ext>
            </a:extLst>
          </p:cNvPr>
          <p:cNvSpPr txBox="1"/>
          <p:nvPr/>
        </p:nvSpPr>
        <p:spPr>
          <a:xfrm rot="18274057">
            <a:off x="21291433" y="20322374"/>
            <a:ext cx="21477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1.05***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DFC963B-D410-EB81-5523-7786677B58C3}"/>
              </a:ext>
            </a:extLst>
          </p:cNvPr>
          <p:cNvSpPr txBox="1"/>
          <p:nvPr/>
        </p:nvSpPr>
        <p:spPr>
          <a:xfrm>
            <a:off x="18292559" y="18218968"/>
            <a:ext cx="20667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ea typeface="Calibri"/>
                <a:cs typeface="Calibri"/>
              </a:rPr>
              <a:t>c</a:t>
            </a:r>
            <a:r>
              <a:rPr lang="en-US" sz="2400" dirty="0">
                <a:ea typeface="Calibri"/>
                <a:cs typeface="Calibri"/>
              </a:rPr>
              <a:t>'= -.70***</a:t>
            </a:r>
            <a:endParaRPr lang="en-US" sz="2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FAECF38-6391-1EB6-283A-22F3E773EA63}"/>
              </a:ext>
            </a:extLst>
          </p:cNvPr>
          <p:cNvSpPr/>
          <p:nvPr/>
        </p:nvSpPr>
        <p:spPr>
          <a:xfrm>
            <a:off x="31224771" y="19354773"/>
            <a:ext cx="4493627" cy="1062487"/>
          </a:xfrm>
          <a:prstGeom prst="rect">
            <a:avLst/>
          </a:prstGeom>
          <a:solidFill>
            <a:srgbClr val="00AA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</a:t>
            </a:r>
            <a:r>
              <a:rPr lang="en-US" sz="32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=  </a:t>
            </a:r>
            <a:r>
              <a:rPr lang="en-US" sz="3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Defusion</a:t>
            </a:r>
            <a:endParaRPr lang="en-US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97DC13E-9C64-EBE6-F486-C9DD1C9CC76A}"/>
              </a:ext>
            </a:extLst>
          </p:cNvPr>
          <p:cNvSpPr/>
          <p:nvPr/>
        </p:nvSpPr>
        <p:spPr>
          <a:xfrm>
            <a:off x="31224771" y="17649833"/>
            <a:ext cx="4493627" cy="11499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</a:t>
            </a:r>
            <a:r>
              <a:rPr lang="en-US" sz="32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=  Acceptance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744128-70ED-3AB6-D7CF-071B09D1B05C}"/>
              </a:ext>
            </a:extLst>
          </p:cNvPr>
          <p:cNvSpPr/>
          <p:nvPr/>
        </p:nvSpPr>
        <p:spPr>
          <a:xfrm>
            <a:off x="31224770" y="20972277"/>
            <a:ext cx="4449911" cy="9750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</a:t>
            </a:r>
            <a:r>
              <a:rPr lang="en-US" sz="32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=  Present Moment Awareness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71205BA-2F64-402D-A4E9-E87A3B364330}"/>
              </a:ext>
            </a:extLst>
          </p:cNvPr>
          <p:cNvSpPr/>
          <p:nvPr/>
        </p:nvSpPr>
        <p:spPr>
          <a:xfrm>
            <a:off x="31224770" y="22796681"/>
            <a:ext cx="4449911" cy="1149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</a:t>
            </a:r>
            <a:r>
              <a:rPr lang="en-US" sz="32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=  Self as Context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B105F-092B-F7F4-3C90-2E14AAEDB117}"/>
              </a:ext>
            </a:extLst>
          </p:cNvPr>
          <p:cNvSpPr/>
          <p:nvPr/>
        </p:nvSpPr>
        <p:spPr>
          <a:xfrm>
            <a:off x="31224770" y="24432099"/>
            <a:ext cx="4449911" cy="1149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</a:t>
            </a:r>
            <a:r>
              <a:rPr lang="en-US" sz="32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=  Values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53012E5-A43F-EEB1-13C3-1F9F5E9109FA}"/>
              </a:ext>
            </a:extLst>
          </p:cNvPr>
          <p:cNvSpPr/>
          <p:nvPr/>
        </p:nvSpPr>
        <p:spPr>
          <a:xfrm>
            <a:off x="31205492" y="26053400"/>
            <a:ext cx="4449911" cy="12373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</a:t>
            </a:r>
            <a:r>
              <a:rPr lang="en-US" sz="32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=  Committed Action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ABA555D-16E5-6204-9AFE-EA07922EB2C7}"/>
              </a:ext>
            </a:extLst>
          </p:cNvPr>
          <p:cNvSpPr/>
          <p:nvPr/>
        </p:nvSpPr>
        <p:spPr>
          <a:xfrm>
            <a:off x="24623603" y="21715455"/>
            <a:ext cx="4143897" cy="11936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X = Loneliness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0876E95-8457-47EA-C6F1-09B0CEEE4643}"/>
              </a:ext>
            </a:extLst>
          </p:cNvPr>
          <p:cNvSpPr/>
          <p:nvPr/>
        </p:nvSpPr>
        <p:spPr>
          <a:xfrm>
            <a:off x="38306817" y="21584306"/>
            <a:ext cx="4493628" cy="1237353"/>
          </a:xfrm>
          <a:prstGeom prst="rect">
            <a:avLst/>
          </a:prstGeom>
          <a:solidFill>
            <a:srgbClr val="001F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ea typeface="Calibri"/>
                <a:cs typeface="Calibri"/>
              </a:rPr>
              <a:t>Y =  Depression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D5F960E-C318-2796-CE72-E53B42ABFD49}"/>
              </a:ext>
            </a:extLst>
          </p:cNvPr>
          <p:cNvCxnSpPr>
            <a:cxnSpLocks/>
          </p:cNvCxnSpPr>
          <p:nvPr/>
        </p:nvCxnSpPr>
        <p:spPr>
          <a:xfrm flipV="1">
            <a:off x="28733547" y="18610877"/>
            <a:ext cx="2435878" cy="373095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3C3DB14-9D0B-6E7D-A5B4-FE66E83970CB}"/>
              </a:ext>
            </a:extLst>
          </p:cNvPr>
          <p:cNvCxnSpPr>
            <a:cxnSpLocks/>
          </p:cNvCxnSpPr>
          <p:nvPr/>
        </p:nvCxnSpPr>
        <p:spPr>
          <a:xfrm flipV="1">
            <a:off x="28757674" y="19956870"/>
            <a:ext cx="2350782" cy="231828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4DFAAE6-877A-1928-8F79-11A093A37FC3}"/>
              </a:ext>
            </a:extLst>
          </p:cNvPr>
          <p:cNvCxnSpPr>
            <a:cxnSpLocks/>
          </p:cNvCxnSpPr>
          <p:nvPr/>
        </p:nvCxnSpPr>
        <p:spPr>
          <a:xfrm flipV="1">
            <a:off x="28792181" y="21354625"/>
            <a:ext cx="2412919" cy="9193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96" name="Straight Arrow Connector 4095">
            <a:extLst>
              <a:ext uri="{FF2B5EF4-FFF2-40B4-BE49-F238E27FC236}">
                <a16:creationId xmlns:a16="http://schemas.microsoft.com/office/drawing/2014/main" id="{700E15A9-C777-781A-9F58-5A9B6BA2DDFB}"/>
              </a:ext>
            </a:extLst>
          </p:cNvPr>
          <p:cNvCxnSpPr>
            <a:cxnSpLocks/>
          </p:cNvCxnSpPr>
          <p:nvPr/>
        </p:nvCxnSpPr>
        <p:spPr>
          <a:xfrm>
            <a:off x="28723167" y="22256738"/>
            <a:ext cx="2487092" cy="12547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97" name="Straight Arrow Connector 4096">
            <a:extLst>
              <a:ext uri="{FF2B5EF4-FFF2-40B4-BE49-F238E27FC236}">
                <a16:creationId xmlns:a16="http://schemas.microsoft.com/office/drawing/2014/main" id="{B9E82D1A-F7B3-F408-9FE8-59A818200417}"/>
              </a:ext>
            </a:extLst>
          </p:cNvPr>
          <p:cNvCxnSpPr>
            <a:cxnSpLocks/>
          </p:cNvCxnSpPr>
          <p:nvPr/>
        </p:nvCxnSpPr>
        <p:spPr>
          <a:xfrm>
            <a:off x="28758843" y="22299284"/>
            <a:ext cx="2396213" cy="291225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99" name="Straight Arrow Connector 4098">
            <a:extLst>
              <a:ext uri="{FF2B5EF4-FFF2-40B4-BE49-F238E27FC236}">
                <a16:creationId xmlns:a16="http://schemas.microsoft.com/office/drawing/2014/main" id="{AB8303E7-353D-61F7-0119-5A1CF5979DCC}"/>
              </a:ext>
            </a:extLst>
          </p:cNvPr>
          <p:cNvCxnSpPr>
            <a:cxnSpLocks/>
          </p:cNvCxnSpPr>
          <p:nvPr/>
        </p:nvCxnSpPr>
        <p:spPr>
          <a:xfrm>
            <a:off x="28766884" y="22331766"/>
            <a:ext cx="2344706" cy="429863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0" name="Straight Arrow Connector 4099">
            <a:extLst>
              <a:ext uri="{FF2B5EF4-FFF2-40B4-BE49-F238E27FC236}">
                <a16:creationId xmlns:a16="http://schemas.microsoft.com/office/drawing/2014/main" id="{02584EF9-19A9-2CF1-4CF6-921B326DAED3}"/>
              </a:ext>
            </a:extLst>
          </p:cNvPr>
          <p:cNvCxnSpPr>
            <a:cxnSpLocks/>
          </p:cNvCxnSpPr>
          <p:nvPr/>
        </p:nvCxnSpPr>
        <p:spPr>
          <a:xfrm>
            <a:off x="35798028" y="18331889"/>
            <a:ext cx="2470694" cy="33136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1" name="Straight Arrow Connector 4100">
            <a:extLst>
              <a:ext uri="{FF2B5EF4-FFF2-40B4-BE49-F238E27FC236}">
                <a16:creationId xmlns:a16="http://schemas.microsoft.com/office/drawing/2014/main" id="{062C0310-1655-4C8D-68BF-177E8B7B5CF7}"/>
              </a:ext>
            </a:extLst>
          </p:cNvPr>
          <p:cNvCxnSpPr>
            <a:cxnSpLocks/>
          </p:cNvCxnSpPr>
          <p:nvPr/>
        </p:nvCxnSpPr>
        <p:spPr>
          <a:xfrm>
            <a:off x="35761493" y="19958192"/>
            <a:ext cx="2489975" cy="191649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2" name="Straight Arrow Connector 4101">
            <a:extLst>
              <a:ext uri="{FF2B5EF4-FFF2-40B4-BE49-F238E27FC236}">
                <a16:creationId xmlns:a16="http://schemas.microsoft.com/office/drawing/2014/main" id="{3AB57D4C-82CF-0920-DD89-0510155E45B5}"/>
              </a:ext>
            </a:extLst>
          </p:cNvPr>
          <p:cNvCxnSpPr>
            <a:cxnSpLocks/>
          </p:cNvCxnSpPr>
          <p:nvPr/>
        </p:nvCxnSpPr>
        <p:spPr>
          <a:xfrm>
            <a:off x="35726992" y="21264037"/>
            <a:ext cx="2536884" cy="77200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3" name="Straight Arrow Connector 4102">
            <a:extLst>
              <a:ext uri="{FF2B5EF4-FFF2-40B4-BE49-F238E27FC236}">
                <a16:creationId xmlns:a16="http://schemas.microsoft.com/office/drawing/2014/main" id="{2900F406-CBCB-6287-4CA8-70ADA66BB030}"/>
              </a:ext>
            </a:extLst>
          </p:cNvPr>
          <p:cNvCxnSpPr>
            <a:cxnSpLocks/>
          </p:cNvCxnSpPr>
          <p:nvPr/>
        </p:nvCxnSpPr>
        <p:spPr>
          <a:xfrm flipV="1">
            <a:off x="35783656" y="22887207"/>
            <a:ext cx="2569910" cy="391235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4" name="Straight Arrow Connector 4103">
            <a:extLst>
              <a:ext uri="{FF2B5EF4-FFF2-40B4-BE49-F238E27FC236}">
                <a16:creationId xmlns:a16="http://schemas.microsoft.com/office/drawing/2014/main" id="{CF1F1FF6-2EEA-2587-3890-4C88DB05EED8}"/>
              </a:ext>
            </a:extLst>
          </p:cNvPr>
          <p:cNvCxnSpPr>
            <a:cxnSpLocks/>
          </p:cNvCxnSpPr>
          <p:nvPr/>
        </p:nvCxnSpPr>
        <p:spPr>
          <a:xfrm flipV="1">
            <a:off x="35777894" y="22652835"/>
            <a:ext cx="2465534" cy="245033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5" name="Straight Arrow Connector 4104">
            <a:extLst>
              <a:ext uri="{FF2B5EF4-FFF2-40B4-BE49-F238E27FC236}">
                <a16:creationId xmlns:a16="http://schemas.microsoft.com/office/drawing/2014/main" id="{D91D6867-0D38-10EB-271E-2D5BB077BF8C}"/>
              </a:ext>
            </a:extLst>
          </p:cNvPr>
          <p:cNvCxnSpPr>
            <a:cxnSpLocks/>
          </p:cNvCxnSpPr>
          <p:nvPr/>
        </p:nvCxnSpPr>
        <p:spPr>
          <a:xfrm flipV="1">
            <a:off x="35739337" y="22472515"/>
            <a:ext cx="2512135" cy="104952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6" name="Straight Arrow Connector 4105">
            <a:extLst>
              <a:ext uri="{FF2B5EF4-FFF2-40B4-BE49-F238E27FC236}">
                <a16:creationId xmlns:a16="http://schemas.microsoft.com/office/drawing/2014/main" id="{A53DCAC6-83B8-7D24-0495-24D3710C7F46}"/>
              </a:ext>
            </a:extLst>
          </p:cNvPr>
          <p:cNvCxnSpPr>
            <a:cxnSpLocks/>
          </p:cNvCxnSpPr>
          <p:nvPr/>
        </p:nvCxnSpPr>
        <p:spPr>
          <a:xfrm>
            <a:off x="28695024" y="22300629"/>
            <a:ext cx="9568854" cy="1575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07" name="TextBox 4106">
            <a:extLst>
              <a:ext uri="{FF2B5EF4-FFF2-40B4-BE49-F238E27FC236}">
                <a16:creationId xmlns:a16="http://schemas.microsoft.com/office/drawing/2014/main" id="{8B9A4B08-985A-4315-3A1E-7EF637FFB01B}"/>
              </a:ext>
            </a:extLst>
          </p:cNvPr>
          <p:cNvSpPr txBox="1"/>
          <p:nvPr/>
        </p:nvSpPr>
        <p:spPr>
          <a:xfrm rot="18430099">
            <a:off x="14648841" y="15286235"/>
            <a:ext cx="195659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=  -.03***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8" name="TextBox 4107">
            <a:extLst>
              <a:ext uri="{FF2B5EF4-FFF2-40B4-BE49-F238E27FC236}">
                <a16:creationId xmlns:a16="http://schemas.microsoft.com/office/drawing/2014/main" id="{2E78B6ED-AC7E-8D32-9195-BB443120DE61}"/>
              </a:ext>
            </a:extLst>
          </p:cNvPr>
          <p:cNvSpPr txBox="1"/>
          <p:nvPr/>
        </p:nvSpPr>
        <p:spPr>
          <a:xfrm rot="18931373">
            <a:off x="15028010" y="15760239"/>
            <a:ext cx="21758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-.04***</a:t>
            </a:r>
          </a:p>
        </p:txBody>
      </p:sp>
      <p:sp>
        <p:nvSpPr>
          <p:cNvPr id="4109" name="TextBox 4108">
            <a:extLst>
              <a:ext uri="{FF2B5EF4-FFF2-40B4-BE49-F238E27FC236}">
                <a16:creationId xmlns:a16="http://schemas.microsoft.com/office/drawing/2014/main" id="{306D6DC2-A7ED-3EFE-7413-7F152C5D7616}"/>
              </a:ext>
            </a:extLst>
          </p:cNvPr>
          <p:cNvSpPr txBox="1"/>
          <p:nvPr/>
        </p:nvSpPr>
        <p:spPr>
          <a:xfrm rot="20292156">
            <a:off x="14935184" y="17055280"/>
            <a:ext cx="21597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n-US" sz="2400" baseline="30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= -.04***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0" name="TextBox 4109">
            <a:extLst>
              <a:ext uri="{FF2B5EF4-FFF2-40B4-BE49-F238E27FC236}">
                <a16:creationId xmlns:a16="http://schemas.microsoft.com/office/drawing/2014/main" id="{EB63C65C-508B-4844-20EA-67DEA3B547DE}"/>
              </a:ext>
            </a:extLst>
          </p:cNvPr>
          <p:cNvSpPr txBox="1"/>
          <p:nvPr/>
        </p:nvSpPr>
        <p:spPr>
          <a:xfrm rot="1643553">
            <a:off x="14998088" y="18492276"/>
            <a:ext cx="17636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-.04***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1" name="TextBox 4110">
            <a:extLst>
              <a:ext uri="{FF2B5EF4-FFF2-40B4-BE49-F238E27FC236}">
                <a16:creationId xmlns:a16="http://schemas.microsoft.com/office/drawing/2014/main" id="{0F677C34-86CC-A5AC-0BD6-5B15FA26E71C}"/>
              </a:ext>
            </a:extLst>
          </p:cNvPr>
          <p:cNvSpPr txBox="1"/>
          <p:nvPr/>
        </p:nvSpPr>
        <p:spPr>
          <a:xfrm rot="3041540">
            <a:off x="14901604" y="19512191"/>
            <a:ext cx="184619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-.05***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2" name="TextBox 4111">
            <a:extLst>
              <a:ext uri="{FF2B5EF4-FFF2-40B4-BE49-F238E27FC236}">
                <a16:creationId xmlns:a16="http://schemas.microsoft.com/office/drawing/2014/main" id="{CF93FB86-A5B1-527F-9B41-6C012CF34D4B}"/>
              </a:ext>
            </a:extLst>
          </p:cNvPr>
          <p:cNvSpPr txBox="1"/>
          <p:nvPr/>
        </p:nvSpPr>
        <p:spPr>
          <a:xfrm rot="3784223">
            <a:off x="15037997" y="20921433"/>
            <a:ext cx="212639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-.04***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3" name="TextBox 4112">
            <a:extLst>
              <a:ext uri="{FF2B5EF4-FFF2-40B4-BE49-F238E27FC236}">
                <a16:creationId xmlns:a16="http://schemas.microsoft.com/office/drawing/2014/main" id="{E461E744-4D6C-46D4-9468-BBE44BBCD37B}"/>
              </a:ext>
            </a:extLst>
          </p:cNvPr>
          <p:cNvSpPr txBox="1"/>
          <p:nvPr/>
        </p:nvSpPr>
        <p:spPr>
          <a:xfrm rot="3234939">
            <a:off x="36210801" y="19579869"/>
            <a:ext cx="21513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1.42***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4" name="TextBox 4113">
            <a:extLst>
              <a:ext uri="{FF2B5EF4-FFF2-40B4-BE49-F238E27FC236}">
                <a16:creationId xmlns:a16="http://schemas.microsoft.com/office/drawing/2014/main" id="{4E773C84-0100-586D-0819-EDD1360C4C90}"/>
              </a:ext>
            </a:extLst>
          </p:cNvPr>
          <p:cNvSpPr txBox="1"/>
          <p:nvPr/>
        </p:nvSpPr>
        <p:spPr>
          <a:xfrm rot="2294182">
            <a:off x="35987526" y="20308855"/>
            <a:ext cx="20157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-4.19***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5" name="TextBox 4114">
            <a:extLst>
              <a:ext uri="{FF2B5EF4-FFF2-40B4-BE49-F238E27FC236}">
                <a16:creationId xmlns:a16="http://schemas.microsoft.com/office/drawing/2014/main" id="{A03C5427-8754-1AB9-756D-6039616CC113}"/>
              </a:ext>
            </a:extLst>
          </p:cNvPr>
          <p:cNvSpPr txBox="1"/>
          <p:nvPr/>
        </p:nvSpPr>
        <p:spPr>
          <a:xfrm rot="1127076">
            <a:off x="35967157" y="21218584"/>
            <a:ext cx="220290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-.61***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6" name="TextBox 4115">
            <a:extLst>
              <a:ext uri="{FF2B5EF4-FFF2-40B4-BE49-F238E27FC236}">
                <a16:creationId xmlns:a16="http://schemas.microsoft.com/office/drawing/2014/main" id="{D35DC7D5-D64A-CEEE-924E-D9B196117F35}"/>
              </a:ext>
            </a:extLst>
          </p:cNvPr>
          <p:cNvSpPr txBox="1"/>
          <p:nvPr/>
        </p:nvSpPr>
        <p:spPr>
          <a:xfrm rot="20301074">
            <a:off x="35859434" y="22541924"/>
            <a:ext cx="193891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-.18***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7" name="TextBox 4116">
            <a:extLst>
              <a:ext uri="{FF2B5EF4-FFF2-40B4-BE49-F238E27FC236}">
                <a16:creationId xmlns:a16="http://schemas.microsoft.com/office/drawing/2014/main" id="{54BC9F1B-CDAB-7B5A-F0A8-8379360759D9}"/>
              </a:ext>
            </a:extLst>
          </p:cNvPr>
          <p:cNvSpPr txBox="1"/>
          <p:nvPr/>
        </p:nvSpPr>
        <p:spPr>
          <a:xfrm rot="19123337">
            <a:off x="35846992" y="23394585"/>
            <a:ext cx="22199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.07***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8" name="TextBox 4117">
            <a:extLst>
              <a:ext uri="{FF2B5EF4-FFF2-40B4-BE49-F238E27FC236}">
                <a16:creationId xmlns:a16="http://schemas.microsoft.com/office/drawing/2014/main" id="{6302833A-6D50-16B6-9CD2-377B2813C599}"/>
              </a:ext>
            </a:extLst>
          </p:cNvPr>
          <p:cNvSpPr txBox="1"/>
          <p:nvPr/>
        </p:nvSpPr>
        <p:spPr>
          <a:xfrm rot="18490569">
            <a:off x="35887905" y="24502807"/>
            <a:ext cx="18886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-.77***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9" name="TextBox 4118">
            <a:extLst>
              <a:ext uri="{FF2B5EF4-FFF2-40B4-BE49-F238E27FC236}">
                <a16:creationId xmlns:a16="http://schemas.microsoft.com/office/drawing/2014/main" id="{6D779298-8E0E-70FF-CDEC-1E12802368AE}"/>
              </a:ext>
            </a:extLst>
          </p:cNvPr>
          <p:cNvSpPr txBox="1"/>
          <p:nvPr/>
        </p:nvSpPr>
        <p:spPr>
          <a:xfrm>
            <a:off x="32668756" y="22308508"/>
            <a:ext cx="16120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’ = .48***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BE27E6-7A6E-5498-F4AC-F5C9EA788F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996" t="33840" r="21887" b="37917"/>
          <a:stretch>
            <a:fillRect/>
          </a:stretch>
        </p:blipFill>
        <p:spPr>
          <a:xfrm>
            <a:off x="36865929" y="13057018"/>
            <a:ext cx="6436544" cy="41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9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64</TotalTime>
  <Words>622</Words>
  <Application>Microsoft Macintosh PowerPoint</Application>
  <PresentationFormat>Custom</PresentationFormat>
  <Paragraphs>71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 Semibold</vt:lpstr>
      <vt:lpstr>MillerBanner Black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Maureen K Flynn</cp:lastModifiedBy>
  <cp:revision>477</cp:revision>
  <dcterms:created xsi:type="dcterms:W3CDTF">2019-07-02T13:39:34Z</dcterms:created>
  <dcterms:modified xsi:type="dcterms:W3CDTF">2025-12-01T19:23:43Z</dcterms:modified>
</cp:coreProperties>
</file>