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30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24" userDrawn="1">
          <p15:clr>
            <a:srgbClr val="A4A3A4"/>
          </p15:clr>
        </p15:guide>
        <p15:guide id="3" pos="2411" userDrawn="1">
          <p15:clr>
            <a:srgbClr val="A4A3A4"/>
          </p15:clr>
        </p15:guide>
        <p15:guide id="6" orient="horz" pos="1104" userDrawn="1">
          <p15:clr>
            <a:srgbClr val="A4A3A4"/>
          </p15:clr>
        </p15:guide>
        <p15:guide id="7" pos="4715" userDrawn="1">
          <p15:clr>
            <a:srgbClr val="A4A3A4"/>
          </p15:clr>
        </p15:guide>
        <p15:guide id="8" pos="9365" userDrawn="1">
          <p15:clr>
            <a:srgbClr val="5ACBF0"/>
          </p15:clr>
        </p15:guide>
        <p15:guide id="9" pos="7019" userDrawn="1">
          <p15:clr>
            <a:srgbClr val="A4A3A4"/>
          </p15:clr>
        </p15:guide>
        <p15:guide id="10" pos="11648" userDrawn="1">
          <p15:clr>
            <a:srgbClr val="A4A3A4"/>
          </p15:clr>
        </p15:guide>
        <p15:guide id="11" pos="16149" userDrawn="1">
          <p15:clr>
            <a:srgbClr val="A4A3A4"/>
          </p15:clr>
        </p15:guide>
        <p15:guide id="12" pos="18521" userDrawn="1">
          <p15:clr>
            <a:srgbClr val="A4A3A4"/>
          </p15:clr>
        </p15:guide>
        <p15:guide id="13" pos="20736" userDrawn="1">
          <p15:clr>
            <a:srgbClr val="A4A3A4"/>
          </p15:clr>
        </p15:guide>
        <p15:guide id="14" pos="23061" userDrawn="1">
          <p15:clr>
            <a:srgbClr val="A4A3A4"/>
          </p15:clr>
        </p15:guide>
        <p15:guide id="15" pos="25280" userDrawn="1">
          <p15:clr>
            <a:srgbClr val="A4A3A4"/>
          </p15:clr>
        </p15:guide>
        <p15:guide id="16" orient="horz" pos="20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1F2F5"/>
    <a:srgbClr val="A9F35D"/>
    <a:srgbClr val="FBFBFB"/>
    <a:srgbClr val="6B6B6B"/>
    <a:srgbClr val="0D0D0D"/>
    <a:srgbClr val="31092D"/>
    <a:srgbClr val="E1F1F4"/>
    <a:srgbClr val="8DC63F"/>
    <a:srgbClr val="FBE2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0319" autoAdjust="0"/>
  </p:normalViewPr>
  <p:slideViewPr>
    <p:cSldViewPr snapToGrid="0" showGuides="1">
      <p:cViewPr>
        <p:scale>
          <a:sx n="22" d="100"/>
          <a:sy n="22" d="100"/>
        </p:scale>
        <p:origin x="1016" y="744"/>
      </p:cViewPr>
      <p:guideLst>
        <p:guide pos="13824"/>
        <p:guide pos="2411"/>
        <p:guide orient="horz" pos="1104"/>
        <p:guide pos="4715"/>
        <p:guide pos="9365"/>
        <p:guide pos="7019"/>
        <p:guide pos="11648"/>
        <p:guide pos="16149"/>
        <p:guide pos="18521"/>
        <p:guide pos="20736"/>
        <p:guide pos="23061"/>
        <p:guide pos="25280"/>
        <p:guide orient="horz" pos="20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CB04D-1C75-43E0-9B64-B7DDAA42BB2C}" type="datetimeFigureOut">
              <a:rPr lang="en-US" smtClean="0"/>
              <a:t>11/18/25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28240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1482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83449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7697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11/18/25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7081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126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11/18/25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31121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11/18/25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388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11/18/25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8673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15006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11/18/25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865103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11/18/25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700305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34D-5FEC-5A7B-5BEC-0B3B949E8AFE}"/>
              </a:ext>
            </a:extLst>
          </p:cNvPr>
          <p:cNvSpPr txBox="1"/>
          <p:nvPr/>
        </p:nvSpPr>
        <p:spPr>
          <a:xfrm>
            <a:off x="459232" y="22098746"/>
            <a:ext cx="8460509" cy="861774"/>
          </a:xfrm>
          <a:prstGeom prst="rect">
            <a:avLst/>
          </a:prstGeom>
          <a:noFill/>
        </p:spPr>
        <p:txBody>
          <a:bodyPr wrap="square" lIns="91440" tIns="45720" rIns="91440" bIns="45720" rtlCol="0" anchor="t">
            <a:spAutoFit/>
          </a:bodyPr>
          <a:lstStyle/>
          <a:p>
            <a:r>
              <a:rPr lang="en-US" sz="5000" b="1" dirty="0">
                <a:solidFill>
                  <a:srgbClr val="31092D"/>
                </a:solidFill>
                <a:latin typeface="Arial"/>
                <a:cs typeface="Arial"/>
              </a:rPr>
              <a:t>Results</a:t>
            </a:r>
          </a:p>
        </p:txBody>
      </p:sp>
      <p:sp>
        <p:nvSpPr>
          <p:cNvPr id="13" name="TextBox 12">
            <a:extLst>
              <a:ext uri="{FF2B5EF4-FFF2-40B4-BE49-F238E27FC236}">
                <a16:creationId xmlns:a16="http://schemas.microsoft.com/office/drawing/2014/main" id="{371B5BBC-590C-BC30-46AC-664163F1131D}"/>
              </a:ext>
            </a:extLst>
          </p:cNvPr>
          <p:cNvSpPr txBox="1"/>
          <p:nvPr/>
        </p:nvSpPr>
        <p:spPr>
          <a:xfrm>
            <a:off x="459232" y="22896068"/>
            <a:ext cx="10624613" cy="4801314"/>
          </a:xfrm>
          <a:prstGeom prst="rect">
            <a:avLst/>
          </a:prstGeom>
          <a:noFill/>
        </p:spPr>
        <p:txBody>
          <a:bodyPr wrap="square" lIns="91440" tIns="45720" rIns="91440" bIns="45720" rtlCol="0" anchor="t">
            <a:spAutoFit/>
          </a:bodyPr>
          <a:lstStyle/>
          <a:p>
            <a:pPr marL="457200" indent="-457200">
              <a:buFont typeface="Arial"/>
              <a:buChar char="•"/>
            </a:pPr>
            <a:r>
              <a:rPr lang="en-US" sz="2900" dirty="0">
                <a:latin typeface="Arial" panose="020B0604020202020204" pitchFamily="34" charset="0"/>
                <a:cs typeface="Arial" panose="020B0604020202020204" pitchFamily="34" charset="0"/>
              </a:rPr>
              <a:t>Cognitive fusion decreased psychological health serially through committed action and loneliness (-.58, 95% BOOT CI = -.91, -.32). However, cognitive fusion did not decrease psychological health serially through experiential avoidance and loneliness (-.09, 95% BOOT CI = -.23, .002). </a:t>
            </a:r>
          </a:p>
          <a:p>
            <a:pPr marL="457200" indent="-457200">
              <a:buFont typeface="Arial"/>
              <a:buChar char="•"/>
            </a:pPr>
            <a:r>
              <a:rPr lang="en-US" sz="2900" dirty="0">
                <a:latin typeface="Arial" panose="020B0604020202020204" pitchFamily="34" charset="0"/>
                <a:cs typeface="Arial" panose="020B0604020202020204" pitchFamily="34" charset="0"/>
              </a:rPr>
              <a:t>Cognitive fusion increased depressive symptoms serially through committed action and loneliness (.31, 95% BOOT CI = .16, .52). However, cognitive fusion did not increase depressive symptoms serially through experiential avoidance and loneliness (.04, 95% BOOT CI = -.002, .11).</a:t>
            </a:r>
          </a:p>
          <a:p>
            <a:endParaRPr lang="en-US" sz="1600" dirty="0"/>
          </a:p>
        </p:txBody>
      </p:sp>
      <p:sp>
        <p:nvSpPr>
          <p:cNvPr id="16" name="TextBox 15">
            <a:extLst>
              <a:ext uri="{FF2B5EF4-FFF2-40B4-BE49-F238E27FC236}">
                <a16:creationId xmlns:a16="http://schemas.microsoft.com/office/drawing/2014/main" id="{DA8FA433-B487-4C5D-ACDF-5ECBFFDA7486}"/>
              </a:ext>
            </a:extLst>
          </p:cNvPr>
          <p:cNvSpPr txBox="1"/>
          <p:nvPr/>
        </p:nvSpPr>
        <p:spPr>
          <a:xfrm>
            <a:off x="1891381" y="4292168"/>
            <a:ext cx="5120024" cy="646331"/>
          </a:xfrm>
          <a:prstGeom prst="rect">
            <a:avLst/>
          </a:prstGeom>
          <a:noFill/>
        </p:spPr>
        <p:txBody>
          <a:bodyPr wrap="square" lIns="91440" tIns="45720" rIns="91440" bIns="45720" rtlCol="0" anchor="t">
            <a:spAutoFit/>
          </a:bodyPr>
          <a:lstStyle/>
          <a:p>
            <a:r>
              <a:rPr lang="en-US" sz="3600" b="1" dirty="0">
                <a:solidFill>
                  <a:schemeClr val="bg1">
                    <a:lumMod val="65000"/>
                  </a:schemeClr>
                </a:solidFill>
                <a:latin typeface="Arial"/>
                <a:cs typeface="Arial"/>
              </a:rPr>
              <a:t>PRESENTER</a:t>
            </a:r>
          </a:p>
        </p:txBody>
      </p:sp>
      <p:sp>
        <p:nvSpPr>
          <p:cNvPr id="17" name="TextBox 16">
            <a:extLst>
              <a:ext uri="{FF2B5EF4-FFF2-40B4-BE49-F238E27FC236}">
                <a16:creationId xmlns:a16="http://schemas.microsoft.com/office/drawing/2014/main" id="{C2D3B809-9BA6-469D-9DD0-E6C31E9578E7}"/>
              </a:ext>
            </a:extLst>
          </p:cNvPr>
          <p:cNvSpPr txBox="1"/>
          <p:nvPr/>
        </p:nvSpPr>
        <p:spPr>
          <a:xfrm>
            <a:off x="1873487" y="4757056"/>
            <a:ext cx="7380525" cy="830997"/>
          </a:xfrm>
          <a:prstGeom prst="rect">
            <a:avLst/>
          </a:prstGeom>
          <a:noFill/>
        </p:spPr>
        <p:txBody>
          <a:bodyPr wrap="square" lIns="91440" tIns="45720" rIns="91440" bIns="45720" rtlCol="0" anchor="t">
            <a:spAutoFit/>
          </a:bodyPr>
          <a:lstStyle/>
          <a:p>
            <a:r>
              <a:rPr lang="en-US" sz="4800" b="1" dirty="0">
                <a:solidFill>
                  <a:schemeClr val="bg1">
                    <a:lumMod val="65000"/>
                  </a:schemeClr>
                </a:solidFill>
                <a:latin typeface="Arial"/>
                <a:cs typeface="Arial"/>
              </a:rPr>
              <a:t>Ren McIntire-Baugher</a:t>
            </a:r>
            <a:endParaRPr lang="en-US" sz="4800" dirty="0">
              <a:solidFill>
                <a:schemeClr val="bg1">
                  <a:lumMod val="65000"/>
                </a:schemeClr>
              </a:solidFill>
              <a:latin typeface="Arial"/>
              <a:cs typeface="Arial"/>
            </a:endParaRPr>
          </a:p>
        </p:txBody>
      </p:sp>
      <p:pic>
        <p:nvPicPr>
          <p:cNvPr id="4098" name="Picture 2" descr="A person wearing green glasses&#10;&#10;AI-generated content may be incorrect.">
            <a:extLst>
              <a:ext uri="{FF2B5EF4-FFF2-40B4-BE49-F238E27FC236}">
                <a16:creationId xmlns:a16="http://schemas.microsoft.com/office/drawing/2014/main" id="{31C12700-1021-46A0-ADDE-576F8C44A6C9}"/>
              </a:ext>
            </a:extLst>
          </p:cNvPr>
          <p:cNvPicPr>
            <a:picLocks noChangeAspect="1" noChangeArrowheads="1"/>
          </p:cNvPicPr>
          <p:nvPr/>
        </p:nvPicPr>
        <p:blipFill rotWithShape="1">
          <a:blip r:embed="rId2"/>
          <a:srcRect l="-1980" t="2649" r="2970" b="35099"/>
          <a:stretch>
            <a:fillRect/>
          </a:stretch>
        </p:blipFill>
        <p:spPr bwMode="auto">
          <a:xfrm>
            <a:off x="459233" y="4270671"/>
            <a:ext cx="1331231" cy="1255249"/>
          </a:xfrm>
          <a:prstGeom prst="rect">
            <a:avLst/>
          </a:prstGeom>
          <a:noFill/>
          <a:ln>
            <a:solidFill>
              <a:srgbClr val="31092D"/>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0AB948F-58A5-41D8-ACAA-EB44EAF54761}"/>
              </a:ext>
            </a:extLst>
          </p:cNvPr>
          <p:cNvSpPr/>
          <p:nvPr/>
        </p:nvSpPr>
        <p:spPr>
          <a:xfrm>
            <a:off x="11151140" y="5781964"/>
            <a:ext cx="32749067" cy="27136436"/>
          </a:xfrm>
          <a:prstGeom prst="rect">
            <a:avLst/>
          </a:prstGeom>
          <a:solidFill>
            <a:srgbClr val="E1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Rectangle: Top Corners Rounded 7">
            <a:extLst>
              <a:ext uri="{FF2B5EF4-FFF2-40B4-BE49-F238E27FC236}">
                <a16:creationId xmlns:a16="http://schemas.microsoft.com/office/drawing/2014/main" id="{95979C24-0DBA-47BF-90FE-D8C22C7EC241}"/>
              </a:ext>
            </a:extLst>
          </p:cNvPr>
          <p:cNvSpPr/>
          <p:nvPr/>
        </p:nvSpPr>
        <p:spPr>
          <a:xfrm rot="10800000">
            <a:off x="11187569" y="-3"/>
            <a:ext cx="32693924" cy="10973257"/>
          </a:xfrm>
          <a:prstGeom prst="round2SameRect">
            <a:avLst>
              <a:gd name="adj1" fmla="val 8041"/>
              <a:gd name="adj2" fmla="val 0"/>
            </a:avLst>
          </a:prstGeom>
          <a:solidFill>
            <a:srgbClr val="00447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Wingdings"/>
              <a:buChar char="v"/>
            </a:pPr>
            <a:endParaRPr lang="en-US" sz="1600">
              <a:ea typeface="Calibri" panose="020F0502020204030204"/>
              <a:cs typeface="Calibri" panose="020F0502020204030204"/>
            </a:endParaRPr>
          </a:p>
        </p:txBody>
      </p:sp>
      <p:sp>
        <p:nvSpPr>
          <p:cNvPr id="9" name="TextBox 8">
            <a:extLst>
              <a:ext uri="{FF2B5EF4-FFF2-40B4-BE49-F238E27FC236}">
                <a16:creationId xmlns:a16="http://schemas.microsoft.com/office/drawing/2014/main" id="{26ADD14E-C199-4760-AEC8-5A122DC933FE}"/>
              </a:ext>
            </a:extLst>
          </p:cNvPr>
          <p:cNvSpPr txBox="1"/>
          <p:nvPr/>
        </p:nvSpPr>
        <p:spPr>
          <a:xfrm>
            <a:off x="12046203" y="262631"/>
            <a:ext cx="30859755" cy="10710624"/>
          </a:xfrm>
          <a:prstGeom prst="rect">
            <a:avLst/>
          </a:prstGeom>
          <a:noFill/>
        </p:spPr>
        <p:txBody>
          <a:bodyPr wrap="square" lIns="91440" tIns="45720" rIns="91440" bIns="45720" rtlCol="0" anchor="t">
            <a:spAutoFit/>
          </a:bodyPr>
          <a:lstStyle/>
          <a:p>
            <a:r>
              <a:rPr lang="en-US" sz="11500" dirty="0">
                <a:solidFill>
                  <a:srgbClr val="A9F35D"/>
                </a:solidFill>
                <a:ea typeface="+mn-lt"/>
                <a:cs typeface="+mn-lt"/>
              </a:rPr>
              <a:t>Cognitive fusion </a:t>
            </a:r>
            <a:r>
              <a:rPr lang="en-US" sz="11500" dirty="0">
                <a:solidFill>
                  <a:schemeClr val="bg1"/>
                </a:solidFill>
                <a:ea typeface="+mn-lt"/>
                <a:cs typeface="+mn-lt"/>
              </a:rPr>
              <a:t>(i.e., being entangled in thoughts) leads to </a:t>
            </a:r>
            <a:r>
              <a:rPr lang="en-US" sz="11500" dirty="0">
                <a:solidFill>
                  <a:srgbClr val="92D050"/>
                </a:solidFill>
                <a:ea typeface="+mn-lt"/>
                <a:cs typeface="+mn-lt"/>
              </a:rPr>
              <a:t>lower levels of committed action </a:t>
            </a:r>
            <a:r>
              <a:rPr lang="en-US" sz="11500" dirty="0">
                <a:solidFill>
                  <a:schemeClr val="bg1"/>
                </a:solidFill>
                <a:ea typeface="+mn-lt"/>
                <a:cs typeface="+mn-lt"/>
              </a:rPr>
              <a:t>(i.e., engagement in behaviors related to one’s values), which leads to </a:t>
            </a:r>
            <a:r>
              <a:rPr lang="en-US" sz="11500" dirty="0">
                <a:solidFill>
                  <a:srgbClr val="92D050"/>
                </a:solidFill>
                <a:ea typeface="+mn-lt"/>
                <a:cs typeface="+mn-lt"/>
              </a:rPr>
              <a:t>higher levels of loneliness</a:t>
            </a:r>
            <a:r>
              <a:rPr lang="en-US" sz="11500" dirty="0">
                <a:solidFill>
                  <a:schemeClr val="bg1"/>
                </a:solidFill>
                <a:ea typeface="+mn-lt"/>
                <a:cs typeface="+mn-lt"/>
              </a:rPr>
              <a:t>, which then leads to </a:t>
            </a:r>
            <a:r>
              <a:rPr lang="en-US" sz="11500" dirty="0">
                <a:solidFill>
                  <a:srgbClr val="92D050"/>
                </a:solidFill>
                <a:ea typeface="+mn-lt"/>
                <a:cs typeface="+mn-lt"/>
              </a:rPr>
              <a:t>poorer</a:t>
            </a:r>
            <a:r>
              <a:rPr lang="en-US" sz="11500" dirty="0">
                <a:solidFill>
                  <a:schemeClr val="bg1"/>
                </a:solidFill>
                <a:ea typeface="+mn-lt"/>
                <a:cs typeface="+mn-lt"/>
              </a:rPr>
              <a:t> </a:t>
            </a:r>
            <a:r>
              <a:rPr lang="en-US" sz="11500" dirty="0">
                <a:solidFill>
                  <a:srgbClr val="92D050"/>
                </a:solidFill>
                <a:ea typeface="+mn-lt"/>
                <a:cs typeface="+mn-lt"/>
              </a:rPr>
              <a:t>psychological health </a:t>
            </a:r>
            <a:r>
              <a:rPr lang="en-US" sz="11500" dirty="0">
                <a:solidFill>
                  <a:schemeClr val="bg1"/>
                </a:solidFill>
                <a:ea typeface="+mn-lt"/>
                <a:cs typeface="+mn-lt"/>
              </a:rPr>
              <a:t>and </a:t>
            </a:r>
            <a:r>
              <a:rPr lang="en-US" sz="11500" dirty="0">
                <a:solidFill>
                  <a:srgbClr val="92D050"/>
                </a:solidFill>
                <a:ea typeface="+mn-lt"/>
                <a:cs typeface="+mn-lt"/>
              </a:rPr>
              <a:t>higher levels of depressive symptoms</a:t>
            </a:r>
            <a:r>
              <a:rPr lang="en-US" sz="11500" dirty="0">
                <a:solidFill>
                  <a:schemeClr val="bg1"/>
                </a:solidFill>
                <a:ea typeface="+mn-lt"/>
                <a:cs typeface="+mn-lt"/>
              </a:rPr>
              <a:t>.</a:t>
            </a:r>
            <a:endParaRPr lang="en-US" sz="2000" b="1" dirty="0">
              <a:solidFill>
                <a:schemeClr val="bg1"/>
              </a:solidFill>
              <a:ea typeface="Calibri"/>
              <a:cs typeface="Calibri"/>
            </a:endParaRPr>
          </a:p>
        </p:txBody>
      </p:sp>
      <p:sp>
        <p:nvSpPr>
          <p:cNvPr id="18" name="TextBox 17">
            <a:extLst>
              <a:ext uri="{FF2B5EF4-FFF2-40B4-BE49-F238E27FC236}">
                <a16:creationId xmlns:a16="http://schemas.microsoft.com/office/drawing/2014/main" id="{73E1EEA0-C816-434F-9E46-71E646368705}"/>
              </a:ext>
            </a:extLst>
          </p:cNvPr>
          <p:cNvSpPr txBox="1"/>
          <p:nvPr/>
        </p:nvSpPr>
        <p:spPr>
          <a:xfrm>
            <a:off x="12455331" y="29740904"/>
            <a:ext cx="10722370" cy="2585323"/>
          </a:xfrm>
          <a:prstGeom prst="rect">
            <a:avLst/>
          </a:prstGeom>
          <a:noFill/>
        </p:spPr>
        <p:txBody>
          <a:bodyPr wrap="square" lIns="91440" tIns="45720" rIns="91440" bIns="45720" rtlCol="0" anchor="t">
            <a:spAutoFit/>
          </a:bodyPr>
          <a:lstStyle/>
          <a:p>
            <a:r>
              <a:rPr lang="en-US" sz="5400" b="1" i="0" u="none" strike="noStrike" dirty="0">
                <a:solidFill>
                  <a:srgbClr val="000000"/>
                </a:solidFill>
                <a:effectLst/>
                <a:latin typeface="Aptos"/>
              </a:rPr>
              <a:t>MCINTIRE-BAUGHER, R.</a:t>
            </a:r>
            <a:r>
              <a:rPr lang="en-US" sz="5400" b="0" i="0" u="none" strike="noStrike" dirty="0">
                <a:solidFill>
                  <a:srgbClr val="000000"/>
                </a:solidFill>
                <a:effectLst/>
                <a:latin typeface="Aptos"/>
              </a:rPr>
              <a:t>, Madison, K.M., Jennings, T.A., Blackman N.S., &amp; Flynn, M.K.</a:t>
            </a:r>
            <a:endParaRPr lang="en-US" sz="5333" dirty="0">
              <a:latin typeface="Aptos"/>
              <a:cs typeface="Arial" panose="020B0604020202020204" pitchFamily="34" charset="0"/>
            </a:endParaRPr>
          </a:p>
        </p:txBody>
      </p:sp>
      <p:grpSp>
        <p:nvGrpSpPr>
          <p:cNvPr id="33" name="Group 32">
            <a:extLst>
              <a:ext uri="{FF2B5EF4-FFF2-40B4-BE49-F238E27FC236}">
                <a16:creationId xmlns:a16="http://schemas.microsoft.com/office/drawing/2014/main" id="{F2F1A311-7EEA-4AAC-B71B-E1ECC016BD88}"/>
              </a:ext>
            </a:extLst>
          </p:cNvPr>
          <p:cNvGrpSpPr/>
          <p:nvPr/>
        </p:nvGrpSpPr>
        <p:grpSpPr>
          <a:xfrm>
            <a:off x="12410175" y="26724634"/>
            <a:ext cx="3358911" cy="2710870"/>
            <a:chOff x="20817015" y="29440994"/>
            <a:chExt cx="3238740" cy="2586451"/>
          </a:xfrm>
        </p:grpSpPr>
        <p:sp>
          <p:nvSpPr>
            <p:cNvPr id="34" name="Rectangle: Top Corners Rounded 33">
              <a:extLst>
                <a:ext uri="{FF2B5EF4-FFF2-40B4-BE49-F238E27FC236}">
                  <a16:creationId xmlns:a16="http://schemas.microsoft.com/office/drawing/2014/main" id="{135AA4A1-3E8C-45A7-A496-BCA6E3F59FD3}"/>
                </a:ext>
              </a:extLst>
            </p:cNvPr>
            <p:cNvSpPr/>
            <p:nvPr/>
          </p:nvSpPr>
          <p:spPr>
            <a:xfrm rot="16200000">
              <a:off x="21143159" y="29114850"/>
              <a:ext cx="2586451" cy="3238740"/>
            </a:xfrm>
            <a:prstGeom prst="round2SameRect">
              <a:avLst/>
            </a:prstGeom>
            <a:solidFill>
              <a:srgbClr val="00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35" name="Graphic 34">
              <a:extLst>
                <a:ext uri="{FF2B5EF4-FFF2-40B4-BE49-F238E27FC236}">
                  <a16:creationId xmlns:a16="http://schemas.microsoft.com/office/drawing/2014/main" id="{FDA6A10C-D63D-4D00-897F-87F7122F1A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867814" y="29620861"/>
              <a:ext cx="529537" cy="529537"/>
            </a:xfrm>
            <a:prstGeom prst="rect">
              <a:avLst/>
            </a:prstGeom>
          </p:spPr>
        </p:pic>
      </p:grpSp>
      <p:sp>
        <p:nvSpPr>
          <p:cNvPr id="3" name="TextBox 2">
            <a:extLst>
              <a:ext uri="{FF2B5EF4-FFF2-40B4-BE49-F238E27FC236}">
                <a16:creationId xmlns:a16="http://schemas.microsoft.com/office/drawing/2014/main" id="{AFBD90DD-576D-A751-6208-569C6CC10189}"/>
              </a:ext>
            </a:extLst>
          </p:cNvPr>
          <p:cNvSpPr txBox="1"/>
          <p:nvPr/>
        </p:nvSpPr>
        <p:spPr>
          <a:xfrm rot="10800000" flipV="1">
            <a:off x="352900" y="190090"/>
            <a:ext cx="10733752" cy="4093428"/>
          </a:xfrm>
          <a:prstGeom prst="rect">
            <a:avLst/>
          </a:prstGeom>
          <a:noFill/>
        </p:spPr>
        <p:txBody>
          <a:bodyPr wrap="square" lIns="91440" tIns="45720" rIns="91440" bIns="45720" rtlCol="0" anchor="t">
            <a:spAutoFit/>
          </a:bodyPr>
          <a:lstStyle/>
          <a:p>
            <a:r>
              <a:rPr lang="en-US" sz="5200" b="1" dirty="0">
                <a:ea typeface="+mn-lt"/>
                <a:cs typeface="+mn-lt"/>
              </a:rPr>
              <a:t>Cognitive Fusion, Loneliness, and Psychological Health Among College Students:  The Roles of Experiential Avoidance and Committed Action as Mediators</a:t>
            </a:r>
            <a:endParaRPr lang="en-US" sz="5200" b="1" dirty="0">
              <a:ea typeface="Calibri"/>
              <a:cs typeface="Calibri"/>
            </a:endParaRPr>
          </a:p>
        </p:txBody>
      </p:sp>
      <p:sp>
        <p:nvSpPr>
          <p:cNvPr id="7" name="TextBox 6">
            <a:extLst>
              <a:ext uri="{FF2B5EF4-FFF2-40B4-BE49-F238E27FC236}">
                <a16:creationId xmlns:a16="http://schemas.microsoft.com/office/drawing/2014/main" id="{16052512-8BD5-FA37-230C-DBF8A6279C5F}"/>
              </a:ext>
            </a:extLst>
          </p:cNvPr>
          <p:cNvSpPr txBox="1"/>
          <p:nvPr/>
        </p:nvSpPr>
        <p:spPr>
          <a:xfrm>
            <a:off x="459233" y="20592984"/>
            <a:ext cx="7733533" cy="646331"/>
          </a:xfrm>
          <a:prstGeom prst="rect">
            <a:avLst/>
          </a:prstGeom>
          <a:noFill/>
        </p:spPr>
        <p:txBody>
          <a:bodyPr wrap="square" lIns="91440" tIns="45720" rIns="91440" bIns="45720" rtlCol="0" anchor="t">
            <a:spAutoFit/>
          </a:bodyPr>
          <a:lstStyle/>
          <a:p>
            <a:r>
              <a:rPr lang="en-US" sz="3600" b="1" dirty="0">
                <a:solidFill>
                  <a:srgbClr val="31092D"/>
                </a:solidFill>
                <a:latin typeface="Arial"/>
                <a:cs typeface="Arial"/>
              </a:rPr>
              <a:t>Procedure</a:t>
            </a:r>
          </a:p>
        </p:txBody>
      </p:sp>
      <p:sp>
        <p:nvSpPr>
          <p:cNvPr id="6" name="TextBox 5">
            <a:extLst>
              <a:ext uri="{FF2B5EF4-FFF2-40B4-BE49-F238E27FC236}">
                <a16:creationId xmlns:a16="http://schemas.microsoft.com/office/drawing/2014/main" id="{0A438712-2094-5D00-5AC3-4C3502E265A2}"/>
              </a:ext>
            </a:extLst>
          </p:cNvPr>
          <p:cNvSpPr txBox="1"/>
          <p:nvPr/>
        </p:nvSpPr>
        <p:spPr>
          <a:xfrm>
            <a:off x="462874" y="21239539"/>
            <a:ext cx="10201750" cy="1261884"/>
          </a:xfrm>
          <a:prstGeom prst="rect">
            <a:avLst/>
          </a:prstGeom>
          <a:noFill/>
        </p:spPr>
        <p:txBody>
          <a:bodyPr wrap="square" lIns="91440" tIns="45720" rIns="91440" bIns="45720" rtlCol="0" anchor="t">
            <a:spAutoFit/>
          </a:bodyPr>
          <a:lstStyle/>
          <a:p>
            <a:pPr marL="457200" indent="-457200">
              <a:buFont typeface="Arial"/>
              <a:buChar char="•"/>
            </a:pPr>
            <a:r>
              <a:rPr lang="en-US" sz="2900" dirty="0">
                <a:latin typeface="Arial" panose="020B0604020202020204" pitchFamily="34" charset="0"/>
                <a:ea typeface="+mn-lt"/>
                <a:cs typeface="Arial" panose="020B0604020202020204" pitchFamily="34" charset="0"/>
              </a:rPr>
              <a:t>Participants completed online surveys three times, each two weeks apart. </a:t>
            </a:r>
            <a:endParaRPr lang="en-US" sz="2900" dirty="0">
              <a:latin typeface="Arial" panose="020B0604020202020204" pitchFamily="34" charset="0"/>
              <a:cs typeface="Arial" panose="020B0604020202020204" pitchFamily="34" charset="0"/>
            </a:endParaRPr>
          </a:p>
          <a:p>
            <a:endParaRPr lang="en-US" sz="1600" dirty="0"/>
          </a:p>
        </p:txBody>
      </p:sp>
      <p:sp>
        <p:nvSpPr>
          <p:cNvPr id="22" name="TextBox 21">
            <a:extLst>
              <a:ext uri="{FF2B5EF4-FFF2-40B4-BE49-F238E27FC236}">
                <a16:creationId xmlns:a16="http://schemas.microsoft.com/office/drawing/2014/main" id="{543D4B55-5F29-28B5-868B-E898A1EF6459}"/>
              </a:ext>
            </a:extLst>
          </p:cNvPr>
          <p:cNvSpPr txBox="1"/>
          <p:nvPr/>
        </p:nvSpPr>
        <p:spPr>
          <a:xfrm>
            <a:off x="459232" y="13338396"/>
            <a:ext cx="8460509" cy="646331"/>
          </a:xfrm>
          <a:prstGeom prst="rect">
            <a:avLst/>
          </a:prstGeom>
          <a:noFill/>
        </p:spPr>
        <p:txBody>
          <a:bodyPr wrap="square" lIns="91440" tIns="45720" rIns="91440" bIns="45720" rtlCol="0" anchor="t">
            <a:spAutoFit/>
          </a:bodyPr>
          <a:lstStyle/>
          <a:p>
            <a:r>
              <a:rPr lang="en-US" sz="3600" b="1" dirty="0">
                <a:solidFill>
                  <a:srgbClr val="31092D"/>
                </a:solidFill>
                <a:latin typeface="Arial"/>
                <a:cs typeface="Arial"/>
              </a:rPr>
              <a:t>Participants</a:t>
            </a:r>
          </a:p>
        </p:txBody>
      </p:sp>
      <p:sp>
        <p:nvSpPr>
          <p:cNvPr id="26" name="TextBox 25">
            <a:extLst>
              <a:ext uri="{FF2B5EF4-FFF2-40B4-BE49-F238E27FC236}">
                <a16:creationId xmlns:a16="http://schemas.microsoft.com/office/drawing/2014/main" id="{99CFFC4D-352B-AA30-0B59-A848283E9153}"/>
              </a:ext>
            </a:extLst>
          </p:cNvPr>
          <p:cNvSpPr txBox="1"/>
          <p:nvPr/>
        </p:nvSpPr>
        <p:spPr>
          <a:xfrm>
            <a:off x="459232" y="13843036"/>
            <a:ext cx="10872797" cy="1461939"/>
          </a:xfrm>
          <a:prstGeom prst="rect">
            <a:avLst/>
          </a:prstGeom>
          <a:noFill/>
        </p:spPr>
        <p:txBody>
          <a:bodyPr wrap="square" lIns="91440" tIns="45720" rIns="91440" bIns="45720" rtlCol="0" anchor="t">
            <a:spAutoFit/>
          </a:bodyPr>
          <a:lstStyle/>
          <a:p>
            <a:pPr marL="457200" indent="-457200">
              <a:lnSpc>
                <a:spcPct val="150000"/>
              </a:lnSpc>
              <a:buFont typeface="Arial"/>
              <a:buChar char="•"/>
            </a:pPr>
            <a:r>
              <a:rPr lang="en-US" sz="2900" dirty="0">
                <a:latin typeface="Arial" panose="020B0604020202020204" pitchFamily="34" charset="0"/>
                <a:ea typeface="+mn-lt"/>
                <a:cs typeface="Arial" panose="020B0604020202020204" pitchFamily="34" charset="0"/>
              </a:rPr>
              <a:t>Undergraduate students (n = 368).</a:t>
            </a:r>
          </a:p>
          <a:p>
            <a:endParaRPr lang="en-US" sz="2800" dirty="0">
              <a:latin typeface="Arial" panose="020B0604020202020204" pitchFamily="34" charset="0"/>
              <a:cs typeface="Arial" panose="020B0604020202020204" pitchFamily="34" charset="0"/>
            </a:endParaRPr>
          </a:p>
          <a:p>
            <a:endParaRPr lang="en-US" sz="1600" dirty="0"/>
          </a:p>
        </p:txBody>
      </p:sp>
      <p:sp>
        <p:nvSpPr>
          <p:cNvPr id="10" name="TextBox 9">
            <a:extLst>
              <a:ext uri="{FF2B5EF4-FFF2-40B4-BE49-F238E27FC236}">
                <a16:creationId xmlns:a16="http://schemas.microsoft.com/office/drawing/2014/main" id="{7EDA8E68-067E-97EB-93B2-B3C53D54EBD7}"/>
              </a:ext>
            </a:extLst>
          </p:cNvPr>
          <p:cNvSpPr txBox="1"/>
          <p:nvPr/>
        </p:nvSpPr>
        <p:spPr>
          <a:xfrm>
            <a:off x="459233" y="14519552"/>
            <a:ext cx="7733533" cy="646331"/>
          </a:xfrm>
          <a:prstGeom prst="rect">
            <a:avLst/>
          </a:prstGeom>
          <a:noFill/>
        </p:spPr>
        <p:txBody>
          <a:bodyPr wrap="square" lIns="91440" tIns="45720" rIns="91440" bIns="45720" rtlCol="0" anchor="t">
            <a:spAutoFit/>
          </a:bodyPr>
          <a:lstStyle/>
          <a:p>
            <a:r>
              <a:rPr lang="en-US" sz="3600" b="1" dirty="0">
                <a:solidFill>
                  <a:srgbClr val="31092D"/>
                </a:solidFill>
                <a:latin typeface="Arial"/>
                <a:cs typeface="Arial"/>
              </a:rPr>
              <a:t>Measures</a:t>
            </a:r>
          </a:p>
        </p:txBody>
      </p:sp>
      <p:sp>
        <p:nvSpPr>
          <p:cNvPr id="21" name="TextBox 20">
            <a:extLst>
              <a:ext uri="{FF2B5EF4-FFF2-40B4-BE49-F238E27FC236}">
                <a16:creationId xmlns:a16="http://schemas.microsoft.com/office/drawing/2014/main" id="{7F9108C6-8715-49A8-4BB5-9A1DDDD1D077}"/>
              </a:ext>
            </a:extLst>
          </p:cNvPr>
          <p:cNvSpPr txBox="1"/>
          <p:nvPr/>
        </p:nvSpPr>
        <p:spPr>
          <a:xfrm>
            <a:off x="459232" y="12470489"/>
            <a:ext cx="8460509" cy="923330"/>
          </a:xfrm>
          <a:prstGeom prst="rect">
            <a:avLst/>
          </a:prstGeom>
          <a:noFill/>
        </p:spPr>
        <p:txBody>
          <a:bodyPr wrap="square" lIns="91440" tIns="45720" rIns="91440" bIns="45720" rtlCol="0" anchor="t">
            <a:spAutoFit/>
          </a:bodyPr>
          <a:lstStyle/>
          <a:p>
            <a:r>
              <a:rPr lang="en-US" sz="5000" b="1" dirty="0">
                <a:solidFill>
                  <a:srgbClr val="31092D"/>
                </a:solidFill>
                <a:latin typeface="Arial"/>
                <a:cs typeface="Arial"/>
              </a:rPr>
              <a:t>Method</a:t>
            </a:r>
            <a:r>
              <a:rPr lang="en-US" sz="5400" dirty="0">
                <a:solidFill>
                  <a:srgbClr val="31092D"/>
                </a:solidFill>
                <a:latin typeface="Arial"/>
                <a:cs typeface="Arial"/>
              </a:rPr>
              <a:t> </a:t>
            </a:r>
          </a:p>
        </p:txBody>
      </p:sp>
      <p:sp>
        <p:nvSpPr>
          <p:cNvPr id="12" name="TextBox 11">
            <a:extLst>
              <a:ext uri="{FF2B5EF4-FFF2-40B4-BE49-F238E27FC236}">
                <a16:creationId xmlns:a16="http://schemas.microsoft.com/office/drawing/2014/main" id="{2AA056F8-BC27-4DCD-B15C-FA94A7DA881D}"/>
              </a:ext>
            </a:extLst>
          </p:cNvPr>
          <p:cNvSpPr txBox="1"/>
          <p:nvPr/>
        </p:nvSpPr>
        <p:spPr>
          <a:xfrm>
            <a:off x="407469" y="5622054"/>
            <a:ext cx="8460509" cy="861774"/>
          </a:xfrm>
          <a:prstGeom prst="rect">
            <a:avLst/>
          </a:prstGeom>
          <a:noFill/>
        </p:spPr>
        <p:txBody>
          <a:bodyPr wrap="square" lIns="91440" tIns="45720" rIns="91440" bIns="45720" rtlCol="0" anchor="t">
            <a:spAutoFit/>
          </a:bodyPr>
          <a:lstStyle/>
          <a:p>
            <a:r>
              <a:rPr lang="en-US" sz="5000" b="1" dirty="0">
                <a:solidFill>
                  <a:srgbClr val="31092D"/>
                </a:solidFill>
                <a:latin typeface="Arial"/>
                <a:cs typeface="Arial"/>
              </a:rPr>
              <a:t>Background</a:t>
            </a:r>
          </a:p>
        </p:txBody>
      </p:sp>
      <p:sp>
        <p:nvSpPr>
          <p:cNvPr id="23" name="TextBox 22">
            <a:extLst>
              <a:ext uri="{FF2B5EF4-FFF2-40B4-BE49-F238E27FC236}">
                <a16:creationId xmlns:a16="http://schemas.microsoft.com/office/drawing/2014/main" id="{60F497C6-D501-C5A2-3D85-55DD98586D2A}"/>
              </a:ext>
            </a:extLst>
          </p:cNvPr>
          <p:cNvSpPr txBox="1"/>
          <p:nvPr/>
        </p:nvSpPr>
        <p:spPr>
          <a:xfrm>
            <a:off x="437791" y="6345736"/>
            <a:ext cx="10359310" cy="6586418"/>
          </a:xfrm>
          <a:prstGeom prst="rect">
            <a:avLst/>
          </a:prstGeom>
          <a:noFill/>
        </p:spPr>
        <p:txBody>
          <a:bodyPr wrap="square" lIns="91440" tIns="45720" rIns="91440" bIns="45720" rtlCol="0" anchor="t">
            <a:spAutoFit/>
          </a:bodyPr>
          <a:lstStyle/>
          <a:p>
            <a:pPr marL="457200" indent="-457200">
              <a:buFont typeface="Arial"/>
              <a:buChar char="•"/>
            </a:pPr>
            <a:r>
              <a:rPr lang="en-US" sz="2900" dirty="0">
                <a:latin typeface="Arial" panose="020B0604020202020204" pitchFamily="34" charset="0"/>
                <a:ea typeface="+mn-lt"/>
                <a:cs typeface="Arial" panose="020B0604020202020204" pitchFamily="34" charset="0"/>
              </a:rPr>
              <a:t>Over half of college students are lonely, which is tied to poorer mental health.</a:t>
            </a:r>
          </a:p>
          <a:p>
            <a:pPr marL="457200" indent="-457200">
              <a:buFont typeface="Arial"/>
              <a:buChar char="•"/>
            </a:pPr>
            <a:r>
              <a:rPr lang="en-US" sz="2900" dirty="0">
                <a:latin typeface="Arial" panose="020B0604020202020204" pitchFamily="34" charset="0"/>
                <a:ea typeface="+mn-lt"/>
                <a:cs typeface="Arial" panose="020B0604020202020204" pitchFamily="34" charset="0"/>
              </a:rPr>
              <a:t>It is important to examine variables that may influence this harmful association.</a:t>
            </a:r>
            <a:r>
              <a:rPr lang="en-US" sz="2900" dirty="0">
                <a:latin typeface="Arial" panose="020B0604020202020204" pitchFamily="34" charset="0"/>
                <a:cs typeface="Arial" panose="020B0604020202020204" pitchFamily="34" charset="0"/>
              </a:rPr>
              <a:t> </a:t>
            </a:r>
            <a:endParaRPr lang="en-US" sz="2900" dirty="0">
              <a:latin typeface="Arial" panose="020B0604020202020204" pitchFamily="34" charset="0"/>
              <a:ea typeface="+mn-lt"/>
              <a:cs typeface="Arial" panose="020B0604020202020204" pitchFamily="34" charset="0"/>
            </a:endParaRPr>
          </a:p>
          <a:p>
            <a:pPr marL="457200" indent="-457200">
              <a:buFont typeface="Arial"/>
              <a:buChar char="•"/>
            </a:pPr>
            <a:r>
              <a:rPr lang="en-US" sz="2900" dirty="0">
                <a:latin typeface="Arial" panose="020B0604020202020204" pitchFamily="34" charset="0"/>
                <a:ea typeface="+mn-lt"/>
                <a:cs typeface="Arial" panose="020B0604020202020204" pitchFamily="34" charset="0"/>
              </a:rPr>
              <a:t>In a cross-sectional study, Castro et al. (2021) found that cognitive fusion led to higher levels of experiential avoidance and lower levels of committed action, which led to greater levels of loneliness, which then led to poorer psychological health.</a:t>
            </a:r>
          </a:p>
          <a:p>
            <a:pPr marL="457200" indent="-457200">
              <a:buFont typeface="Arial"/>
              <a:buChar char="•"/>
            </a:pPr>
            <a:r>
              <a:rPr lang="en-US" sz="2900" dirty="0">
                <a:latin typeface="Arial" panose="020B0604020202020204" pitchFamily="34" charset="0"/>
                <a:cs typeface="Arial" panose="020B0604020202020204" pitchFamily="34" charset="0"/>
              </a:rPr>
              <a:t>The aim of the current study was to replicate Castro et al.’s (2021) study using a longitudinal design. We hypothesized that cognitive fusion increases depressive symptoms and decreases psychological health serially through experiential avoidance, committed action, and loneliness.</a:t>
            </a:r>
          </a:p>
          <a:p>
            <a:endParaRPr lang="en-US" sz="1600" dirty="0"/>
          </a:p>
        </p:txBody>
      </p:sp>
      <p:sp>
        <p:nvSpPr>
          <p:cNvPr id="28" name="TextBox 27">
            <a:extLst>
              <a:ext uri="{FF2B5EF4-FFF2-40B4-BE49-F238E27FC236}">
                <a16:creationId xmlns:a16="http://schemas.microsoft.com/office/drawing/2014/main" id="{686BBB8D-BF33-831B-22FD-F50B0E4AFAF7}"/>
              </a:ext>
            </a:extLst>
          </p:cNvPr>
          <p:cNvSpPr txBox="1"/>
          <p:nvPr/>
        </p:nvSpPr>
        <p:spPr>
          <a:xfrm>
            <a:off x="407469" y="15267286"/>
            <a:ext cx="10359310" cy="5632311"/>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900" b="1" i="1" dirty="0">
                <a:latin typeface="Arial" panose="020B0604020202020204" pitchFamily="34" charset="0"/>
                <a:cs typeface="Arial" panose="020B0604020202020204" pitchFamily="34" charset="0"/>
              </a:rPr>
              <a:t>Multidimensional Psychological Flexibility Inventory (MPFI) </a:t>
            </a:r>
            <a:r>
              <a:rPr lang="en-US" sz="2900" dirty="0">
                <a:latin typeface="Arial" panose="020B0604020202020204" pitchFamily="34" charset="0"/>
                <a:cs typeface="Arial" panose="020B0604020202020204" pitchFamily="34" charset="0"/>
              </a:rPr>
              <a:t>– Cognitive fusion, experiential avoidance, and committed action. Higher scores reflect a higher levels of that process.</a:t>
            </a:r>
          </a:p>
          <a:p>
            <a:pPr marL="457200" indent="-457200">
              <a:buFont typeface="Arial" panose="020B0604020202020204" pitchFamily="34" charset="0"/>
              <a:buChar char="•"/>
            </a:pPr>
            <a:r>
              <a:rPr lang="en-US" sz="2900" b="1" i="1" dirty="0">
                <a:latin typeface="Arial" panose="020B0604020202020204" pitchFamily="34" charset="0"/>
                <a:cs typeface="Arial" panose="020B0604020202020204" pitchFamily="34" charset="0"/>
              </a:rPr>
              <a:t>UCLA Loneliness Scale (Version 3) </a:t>
            </a:r>
            <a:r>
              <a:rPr lang="en-US" sz="2900" dirty="0">
                <a:latin typeface="Arial" panose="020B0604020202020204" pitchFamily="34" charset="0"/>
                <a:cs typeface="Arial" panose="020B0604020202020204" pitchFamily="34" charset="0"/>
              </a:rPr>
              <a:t>– Loneliness. Higher scores mean higher levels of loneliness. </a:t>
            </a:r>
          </a:p>
          <a:p>
            <a:pPr marL="457200" indent="-457200">
              <a:buFont typeface="Arial" panose="020B0604020202020204" pitchFamily="34" charset="0"/>
              <a:buChar char="•"/>
            </a:pPr>
            <a:r>
              <a:rPr lang="en-US" sz="2900" b="1" i="1" dirty="0">
                <a:latin typeface="Arial" panose="020B0604020202020204" pitchFamily="34" charset="0"/>
                <a:cs typeface="Arial" panose="020B0604020202020204" pitchFamily="34" charset="0"/>
              </a:rPr>
              <a:t>Center for Epidemiologic Studies Depression Scale –Revised (CESD-R) </a:t>
            </a:r>
            <a:r>
              <a:rPr lang="en-US" sz="2900" dirty="0">
                <a:latin typeface="Arial" panose="020B0604020202020204" pitchFamily="34" charset="0"/>
                <a:cs typeface="Arial" panose="020B0604020202020204" pitchFamily="34" charset="0"/>
              </a:rPr>
              <a:t>– Depressive symptoms. Higher scores indicate greater levels of depressive symptoms.</a:t>
            </a:r>
          </a:p>
          <a:p>
            <a:pPr marL="457200" indent="-457200">
              <a:buFont typeface="Arial" panose="020B0604020202020204" pitchFamily="34" charset="0"/>
              <a:buChar char="•"/>
            </a:pPr>
            <a:r>
              <a:rPr lang="en-US" sz="2900" b="1" i="1" dirty="0">
                <a:latin typeface="Arial" panose="020B0604020202020204" pitchFamily="34" charset="0"/>
                <a:cs typeface="Arial" panose="020B0604020202020204" pitchFamily="34" charset="0"/>
              </a:rPr>
              <a:t>World Health Organization Quality of Life–BREF </a:t>
            </a:r>
            <a:r>
              <a:rPr lang="en-US" sz="2900" dirty="0">
                <a:latin typeface="Arial" panose="020B0604020202020204" pitchFamily="34" charset="0"/>
                <a:cs typeface="Arial" panose="020B0604020202020204" pitchFamily="34" charset="0"/>
              </a:rPr>
              <a:t>- Psychological health. Higher scores indicate greater psychological health. </a:t>
            </a:r>
          </a:p>
        </p:txBody>
      </p:sp>
      <p:sp>
        <p:nvSpPr>
          <p:cNvPr id="29" name="TextBox 28">
            <a:extLst>
              <a:ext uri="{FF2B5EF4-FFF2-40B4-BE49-F238E27FC236}">
                <a16:creationId xmlns:a16="http://schemas.microsoft.com/office/drawing/2014/main" id="{AAA098BB-57A9-3E1C-3AE2-358E5680C33F}"/>
              </a:ext>
            </a:extLst>
          </p:cNvPr>
          <p:cNvSpPr txBox="1"/>
          <p:nvPr/>
        </p:nvSpPr>
        <p:spPr>
          <a:xfrm>
            <a:off x="459232" y="27385331"/>
            <a:ext cx="8460509" cy="861774"/>
          </a:xfrm>
          <a:prstGeom prst="rect">
            <a:avLst/>
          </a:prstGeom>
          <a:noFill/>
        </p:spPr>
        <p:txBody>
          <a:bodyPr wrap="square" lIns="91440" tIns="45720" rIns="91440" bIns="45720" rtlCol="0" anchor="t">
            <a:spAutoFit/>
          </a:bodyPr>
          <a:lstStyle/>
          <a:p>
            <a:r>
              <a:rPr lang="en-US" sz="5000" b="1" dirty="0">
                <a:solidFill>
                  <a:srgbClr val="31092D"/>
                </a:solidFill>
                <a:latin typeface="Arial"/>
                <a:cs typeface="Arial"/>
              </a:rPr>
              <a:t>Discussion</a:t>
            </a:r>
          </a:p>
        </p:txBody>
      </p:sp>
      <p:sp>
        <p:nvSpPr>
          <p:cNvPr id="32" name="TextBox 31">
            <a:extLst>
              <a:ext uri="{FF2B5EF4-FFF2-40B4-BE49-F238E27FC236}">
                <a16:creationId xmlns:a16="http://schemas.microsoft.com/office/drawing/2014/main" id="{675C96A9-6F1F-C40D-9715-480A0F84E5BB}"/>
              </a:ext>
            </a:extLst>
          </p:cNvPr>
          <p:cNvSpPr txBox="1"/>
          <p:nvPr/>
        </p:nvSpPr>
        <p:spPr>
          <a:xfrm>
            <a:off x="407469" y="28247105"/>
            <a:ext cx="10624613" cy="4031873"/>
          </a:xfrm>
          <a:prstGeom prst="rect">
            <a:avLst/>
          </a:prstGeom>
          <a:noFill/>
        </p:spPr>
        <p:txBody>
          <a:bodyPr wrap="square" lIns="91440" tIns="45720" rIns="91440" bIns="45720" rtlCol="0" anchor="t">
            <a:spAutoFit/>
          </a:bodyPr>
          <a:lstStyle/>
          <a:p>
            <a:pPr marL="457200" indent="-457200">
              <a:buFont typeface="Arial"/>
              <a:buChar char="•"/>
            </a:pPr>
            <a:r>
              <a:rPr lang="en-US" sz="2900" dirty="0">
                <a:latin typeface="Arial" panose="020B0604020202020204" pitchFamily="34" charset="0"/>
                <a:cs typeface="Arial" panose="020B0604020202020204" pitchFamily="34" charset="0"/>
              </a:rPr>
              <a:t>Findings partially replicates the Castro et al.’s (2021) study – committed action but not experiential avoidance</a:t>
            </a:r>
          </a:p>
          <a:p>
            <a:pPr marL="457200" indent="-457200">
              <a:buFont typeface="Arial"/>
              <a:buChar char="•"/>
            </a:pPr>
            <a:r>
              <a:rPr lang="en-US" sz="2900" dirty="0">
                <a:latin typeface="Arial" panose="020B0604020202020204" pitchFamily="34" charset="0"/>
                <a:cs typeface="Arial" panose="020B0604020202020204" pitchFamily="34" charset="0"/>
              </a:rPr>
              <a:t>Clinical implications - ensure ACT interventions attend to cognitive fusion and committed action processes when working with college students. </a:t>
            </a:r>
          </a:p>
          <a:p>
            <a:pPr marL="457200" indent="-457200">
              <a:buFont typeface="Arial"/>
              <a:buChar char="•"/>
            </a:pPr>
            <a:r>
              <a:rPr lang="en-US" sz="2900" dirty="0">
                <a:latin typeface="Arial" panose="020B0604020202020204" pitchFamily="34" charset="0"/>
                <a:cs typeface="Arial" panose="020B0604020202020204" pitchFamily="34" charset="0"/>
              </a:rPr>
              <a:t>Future studies - impact of interventions targeting cognitive fusion and committed action on loneliness, depressive symptoms, and psychological health. </a:t>
            </a:r>
          </a:p>
          <a:p>
            <a:endParaRPr lang="en-US" sz="1600" dirty="0"/>
          </a:p>
        </p:txBody>
      </p:sp>
      <p:pic>
        <p:nvPicPr>
          <p:cNvPr id="38" name="Picture 37">
            <a:extLst>
              <a:ext uri="{FF2B5EF4-FFF2-40B4-BE49-F238E27FC236}">
                <a16:creationId xmlns:a16="http://schemas.microsoft.com/office/drawing/2014/main" id="{7328F6FA-F47D-8E53-F79D-213B467C761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420865" y="11097012"/>
            <a:ext cx="21631606" cy="11233207"/>
          </a:xfrm>
          <a:prstGeom prst="rect">
            <a:avLst/>
          </a:prstGeom>
        </p:spPr>
      </p:pic>
      <p:pic>
        <p:nvPicPr>
          <p:cNvPr id="39" name="Picture 38">
            <a:extLst>
              <a:ext uri="{FF2B5EF4-FFF2-40B4-BE49-F238E27FC236}">
                <a16:creationId xmlns:a16="http://schemas.microsoft.com/office/drawing/2014/main" id="{00AE6783-561E-D372-DADE-DDC1FE77416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2768572" y="22072367"/>
            <a:ext cx="20658107" cy="10727673"/>
          </a:xfrm>
          <a:prstGeom prst="rect">
            <a:avLst/>
          </a:prstGeom>
        </p:spPr>
      </p:pic>
      <p:pic>
        <p:nvPicPr>
          <p:cNvPr id="41" name="Picture 40">
            <a:extLst>
              <a:ext uri="{FF2B5EF4-FFF2-40B4-BE49-F238E27FC236}">
                <a16:creationId xmlns:a16="http://schemas.microsoft.com/office/drawing/2014/main" id="{19AB0686-11EB-F203-6480-27CD713E91ED}"/>
              </a:ext>
            </a:extLst>
          </p:cNvPr>
          <p:cNvPicPr>
            <a:picLocks noChangeAspect="1"/>
          </p:cNvPicPr>
          <p:nvPr/>
        </p:nvPicPr>
        <p:blipFill>
          <a:blip r:embed="rId9"/>
          <a:stretch>
            <a:fillRect/>
          </a:stretch>
        </p:blipFill>
        <p:spPr>
          <a:xfrm>
            <a:off x="36463161" y="6495289"/>
            <a:ext cx="9023537" cy="13045142"/>
          </a:xfrm>
          <a:prstGeom prst="rect">
            <a:avLst/>
          </a:prstGeom>
        </p:spPr>
      </p:pic>
      <p:pic>
        <p:nvPicPr>
          <p:cNvPr id="42" name="Picture 41">
            <a:extLst>
              <a:ext uri="{FF2B5EF4-FFF2-40B4-BE49-F238E27FC236}">
                <a16:creationId xmlns:a16="http://schemas.microsoft.com/office/drawing/2014/main" id="{D530B7D6-A9E1-F09B-E707-190E3BFFC30E}"/>
              </a:ext>
            </a:extLst>
          </p:cNvPr>
          <p:cNvPicPr>
            <a:picLocks noChangeAspect="1"/>
          </p:cNvPicPr>
          <p:nvPr/>
        </p:nvPicPr>
        <p:blipFill>
          <a:blip r:embed="rId10"/>
          <a:stretch>
            <a:fillRect/>
          </a:stretch>
        </p:blipFill>
        <p:spPr>
          <a:xfrm>
            <a:off x="13315244" y="27018773"/>
            <a:ext cx="2122592" cy="2122592"/>
          </a:xfrm>
          <a:prstGeom prst="rect">
            <a:avLst/>
          </a:prstGeom>
        </p:spPr>
      </p:pic>
    </p:spTree>
    <p:extLst>
      <p:ext uri="{BB962C8B-B14F-4D97-AF65-F5344CB8AC3E}">
        <p14:creationId xmlns:p14="http://schemas.microsoft.com/office/powerpoint/2010/main" val="101539014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16470</TotalTime>
  <Words>513</Words>
  <Application>Microsoft Macintosh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Wingdings</vt:lpstr>
      <vt:lpstr>Calibri Light</vt:lpstr>
      <vt:lpstr>Arial</vt:lpstr>
      <vt:lpstr>Calibri</vt:lpstr>
      <vt:lpstr>Aptos</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Maureen K Flynn</cp:lastModifiedBy>
  <cp:revision>728</cp:revision>
  <dcterms:created xsi:type="dcterms:W3CDTF">2019-07-02T13:39:34Z</dcterms:created>
  <dcterms:modified xsi:type="dcterms:W3CDTF">2025-11-18T19:22:31Z</dcterms:modified>
</cp:coreProperties>
</file>