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307" r:id="rId2"/>
  </p:sldIdLst>
  <p:sldSz cx="43891200" cy="32918400"/>
  <p:notesSz cx="6858000" cy="9144000"/>
  <p:embeddedFontLst>
    <p:embeddedFont>
      <p:font typeface="MillerBanner Black" panose="02000504090000020003" pitchFamily="2" charset="77"/>
      <p:bold r:id="rId4"/>
    </p:embeddedFont>
    <p:embeddedFont>
      <p:font typeface="Segoe UI Semibold" panose="020B0702040204020203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824" userDrawn="1">
          <p15:clr>
            <a:srgbClr val="A4A3A4"/>
          </p15:clr>
        </p15:guide>
        <p15:guide id="3" pos="2411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pos="4715" userDrawn="1">
          <p15:clr>
            <a:srgbClr val="A4A3A4"/>
          </p15:clr>
        </p15:guide>
        <p15:guide id="8" pos="9365" userDrawn="1">
          <p15:clr>
            <a:srgbClr val="5ACBF0"/>
          </p15:clr>
        </p15:guide>
        <p15:guide id="9" pos="7019" userDrawn="1">
          <p15:clr>
            <a:srgbClr val="A4A3A4"/>
          </p15:clr>
        </p15:guide>
        <p15:guide id="10" pos="11648" userDrawn="1">
          <p15:clr>
            <a:srgbClr val="A4A3A4"/>
          </p15:clr>
        </p15:guide>
        <p15:guide id="11" pos="16149" userDrawn="1">
          <p15:clr>
            <a:srgbClr val="A4A3A4"/>
          </p15:clr>
        </p15:guide>
        <p15:guide id="12" pos="18521" userDrawn="1">
          <p15:clr>
            <a:srgbClr val="A4A3A4"/>
          </p15:clr>
        </p15:guide>
        <p15:guide id="13" pos="20736" userDrawn="1">
          <p15:clr>
            <a:srgbClr val="A4A3A4"/>
          </p15:clr>
        </p15:guide>
        <p15:guide id="14" pos="23061" userDrawn="1">
          <p15:clr>
            <a:srgbClr val="A4A3A4"/>
          </p15:clr>
        </p15:guide>
        <p15:guide id="15" pos="25280" userDrawn="1">
          <p15:clr>
            <a:srgbClr val="A4A3A4"/>
          </p15:clr>
        </p15:guide>
        <p15:guide id="16" orient="horz" pos="20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E7F"/>
    <a:srgbClr val="FBFBFB"/>
    <a:srgbClr val="D2EEED"/>
    <a:srgbClr val="F5335D"/>
    <a:srgbClr val="ACDFDE"/>
    <a:srgbClr val="3B9797"/>
    <a:srgbClr val="BF092F"/>
    <a:srgbClr val="132440"/>
    <a:srgbClr val="31092D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0319" autoAdjust="0"/>
  </p:normalViewPr>
  <p:slideViewPr>
    <p:cSldViewPr snapToGrid="0" showGuides="1">
      <p:cViewPr varScale="1">
        <p:scale>
          <a:sx n="26" d="100"/>
          <a:sy n="26" d="100"/>
        </p:scale>
        <p:origin x="1640" y="312"/>
      </p:cViewPr>
      <p:guideLst>
        <p:guide pos="13824"/>
        <p:guide pos="2411"/>
        <p:guide orient="horz" pos="1104"/>
        <p:guide pos="4715"/>
        <p:guide pos="9365"/>
        <p:guide pos="7019"/>
        <p:guide pos="11648"/>
        <p:guide pos="16149"/>
        <p:guide pos="18521"/>
        <p:guide pos="20736"/>
        <p:guide pos="23061"/>
        <p:guide pos="25280"/>
        <p:guide orient="horz" pos="20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12/1/25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4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9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6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1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6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12/1/25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AB948F-58A5-41D8-ACAA-EB44EAF547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142133" y="5781964"/>
            <a:ext cx="32749067" cy="27136436"/>
          </a:xfrm>
          <a:prstGeom prst="rect">
            <a:avLst/>
          </a:prstGeom>
          <a:solidFill>
            <a:srgbClr val="D2E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95979C24-0DBA-47BF-90FE-D8C22C7EC241}"/>
              </a:ext>
            </a:extLst>
          </p:cNvPr>
          <p:cNvSpPr/>
          <p:nvPr/>
        </p:nvSpPr>
        <p:spPr>
          <a:xfrm rot="10800000">
            <a:off x="11142133" y="-1"/>
            <a:ext cx="32693924" cy="12869333"/>
          </a:xfrm>
          <a:prstGeom prst="round2SameRect">
            <a:avLst>
              <a:gd name="adj1" fmla="val 8041"/>
              <a:gd name="adj2" fmla="val 0"/>
            </a:avLst>
          </a:prstGeom>
          <a:solidFill>
            <a:srgbClr val="132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DD14E-C199-4760-AEC8-5A122DC933FE}"/>
              </a:ext>
            </a:extLst>
          </p:cNvPr>
          <p:cNvSpPr txBox="1"/>
          <p:nvPr/>
        </p:nvSpPr>
        <p:spPr>
          <a:xfrm>
            <a:off x="12378430" y="286659"/>
            <a:ext cx="30065840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75E7F"/>
                </a:solidFill>
                <a:latin typeface="MillerBanner Black" panose="02000504090000020003" charset="0"/>
              </a:rPr>
              <a:t>Loneliness</a:t>
            </a:r>
            <a:r>
              <a:rPr lang="en-US" sz="9600" dirty="0">
                <a:solidFill>
                  <a:srgbClr val="FBFBFB"/>
                </a:solidFill>
                <a:latin typeface="MillerBanner Black" panose="02000504090000020003" charset="0"/>
              </a:rPr>
              <a:t> leads to higher </a:t>
            </a:r>
            <a:r>
              <a:rPr lang="en-US" sz="9600" dirty="0">
                <a:solidFill>
                  <a:srgbClr val="92D050"/>
                </a:solidFill>
                <a:latin typeface="MillerBanner Black" panose="02000504090000020003" charset="0"/>
              </a:rPr>
              <a:t>levels of fusion, self-as-content orientation, and lack of committed action</a:t>
            </a:r>
            <a:r>
              <a:rPr lang="en-US" sz="9600" dirty="0">
                <a:solidFill>
                  <a:srgbClr val="FBFBFB"/>
                </a:solidFill>
                <a:latin typeface="MillerBanner Black" panose="02000504090000020003" charset="0"/>
              </a:rPr>
              <a:t>, which then leads to </a:t>
            </a:r>
            <a:r>
              <a:rPr lang="en-US" sz="9600" dirty="0">
                <a:solidFill>
                  <a:srgbClr val="F75E7F"/>
                </a:solidFill>
                <a:latin typeface="MillerBanner Black" panose="02000504090000020003" charset="0"/>
              </a:rPr>
              <a:t>greater depressive symptoms. </a:t>
            </a:r>
          </a:p>
          <a:p>
            <a:endParaRPr lang="en-US" sz="9600" dirty="0">
              <a:solidFill>
                <a:srgbClr val="FBFBFB"/>
              </a:solidFill>
              <a:latin typeface="MillerBanner Black" panose="02000504090000020003" charset="0"/>
            </a:endParaRPr>
          </a:p>
          <a:p>
            <a:r>
              <a:rPr lang="en-US" sz="9600" dirty="0">
                <a:solidFill>
                  <a:srgbClr val="F75E7F"/>
                </a:solidFill>
                <a:latin typeface="MillerBanner Black" panose="02000504090000020003" charset="0"/>
              </a:rPr>
              <a:t>Loneliness</a:t>
            </a:r>
            <a:r>
              <a:rPr lang="en-US" sz="9600" dirty="0">
                <a:solidFill>
                  <a:srgbClr val="FBFBFB"/>
                </a:solidFill>
                <a:latin typeface="MillerBanner Black" panose="02000504090000020003" charset="0"/>
              </a:rPr>
              <a:t> leads to higher levels of </a:t>
            </a:r>
            <a:r>
              <a:rPr lang="en-US" sz="9600" dirty="0">
                <a:solidFill>
                  <a:srgbClr val="92D050"/>
                </a:solidFill>
                <a:latin typeface="MillerBanner Black" panose="02000504090000020003" charset="0"/>
              </a:rPr>
              <a:t>cognitive fusion, lack of present moment awareness, and lack of committed action</a:t>
            </a:r>
            <a:r>
              <a:rPr lang="en-US" sz="9600" dirty="0">
                <a:solidFill>
                  <a:srgbClr val="FBFBFB"/>
                </a:solidFill>
                <a:latin typeface="MillerBanner Black" panose="02000504090000020003" charset="0"/>
              </a:rPr>
              <a:t>, which then leads to </a:t>
            </a:r>
            <a:r>
              <a:rPr lang="en-US" sz="9600" dirty="0">
                <a:solidFill>
                  <a:srgbClr val="F75E7F"/>
                </a:solidFill>
                <a:latin typeface="MillerBanner Black" panose="02000504090000020003" charset="0"/>
              </a:rPr>
              <a:t>poorer psychological health.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056F8-BC27-4DCD-B15C-FA94A7DA881D}"/>
              </a:ext>
            </a:extLst>
          </p:cNvPr>
          <p:cNvSpPr txBox="1"/>
          <p:nvPr/>
        </p:nvSpPr>
        <p:spPr>
          <a:xfrm>
            <a:off x="164245" y="5771815"/>
            <a:ext cx="84605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98A35-9306-4E6A-8713-5AA6CAD12EE9}"/>
              </a:ext>
            </a:extLst>
          </p:cNvPr>
          <p:cNvSpPr txBox="1"/>
          <p:nvPr/>
        </p:nvSpPr>
        <p:spPr>
          <a:xfrm>
            <a:off x="164245" y="10644160"/>
            <a:ext cx="10787462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  <a:p>
            <a:r>
              <a:rPr lang="en-US" sz="3600" b="1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final sample consisted of 353 participants.</a:t>
            </a:r>
            <a:endParaRPr lang="en-US" sz="2900" b="1" dirty="0">
              <a:solidFill>
                <a:srgbClr val="3109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Multidimensional Psychological Flexibility Inventory </a:t>
            </a: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Psychological inflexibility processes. Higher scores mean higher level of that 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UCLA Loneliness Scale </a:t>
            </a: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Loneliness. Higher scores reflect greater levels of loneliness.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Epidemiologic Studies Depression Scale Revised </a:t>
            </a: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Depressive symptoms. Higher scores mean a higher prevalence of depressive symptoms.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Health Organization Quality of Life Scale </a:t>
            </a: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Psychology-related quality of life. Higher scores indicate higher perceived quality of life.</a:t>
            </a:r>
          </a:p>
          <a:p>
            <a:r>
              <a:rPr lang="en-US" sz="3600" b="1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students were recruited through </a:t>
            </a:r>
            <a:r>
              <a:rPr lang="en-US" sz="2900" dirty="0" err="1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sona</a:t>
            </a: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received course credit for participation.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took three surveys with a two-week gap between each survey.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survey measured loneliness, depression, quality of life, and psychological inflexibility processes.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828FA7-16EB-4FE1-987C-0A921A16F162}"/>
              </a:ext>
            </a:extLst>
          </p:cNvPr>
          <p:cNvSpPr txBox="1"/>
          <p:nvPr/>
        </p:nvSpPr>
        <p:spPr>
          <a:xfrm>
            <a:off x="196582" y="21080355"/>
            <a:ext cx="10734612" cy="1188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shows that loneliness influences depression indirectly through cognitive fusion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= .13, BOOT 95% CI = .06 to .21), self-as-content (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= .08, BOOT 95% CI = .01 to .16), and lack of committed action (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= .12, BOOT 95% CI = .03 to .21).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also demonstrated loneliness influences psychological health indirectly through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cognitive fusion (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= -.14, BOOT 95% CI = -.24 to -.04), lack of present moment awareness (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= -.07, BOOT 95% CI = -.13 to -.02), and lack of committed action (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= -.12, BOOT 95% CI = -.23 to -.03).</a:t>
            </a:r>
          </a:p>
          <a:p>
            <a:r>
              <a:rPr lang="en-US" sz="5000" b="1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This longitudinal study is the first to examine whether all psychological inflexibility processes mediate the associations between loneliness and psychological health and depression.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ACT clinicians enhance efforts to reduce cognitive fusion, self-as-content, and lack of committed action and present moment awareness to reduce the impact of loneliness on psychological health.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limitation to be considered is the participants are all students in introductory psychology courses at one university.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10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limitation is the two-week interval may not be long enough to capture changes or stabilization in psychological health.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109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8FA433-B487-4C5D-ACDF-5ECBFFDA7486}"/>
              </a:ext>
            </a:extLst>
          </p:cNvPr>
          <p:cNvSpPr txBox="1"/>
          <p:nvPr/>
        </p:nvSpPr>
        <p:spPr>
          <a:xfrm>
            <a:off x="2104923" y="4431368"/>
            <a:ext cx="512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3B809-9BA6-469D-9DD0-E6C31E9578E7}"/>
              </a:ext>
            </a:extLst>
          </p:cNvPr>
          <p:cNvSpPr txBox="1"/>
          <p:nvPr/>
        </p:nvSpPr>
        <p:spPr>
          <a:xfrm>
            <a:off x="2077351" y="4920027"/>
            <a:ext cx="5120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1092D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Tanner Jennings</a:t>
            </a:r>
            <a:endParaRPr lang="en-US" sz="4800" dirty="0">
              <a:solidFill>
                <a:srgbClr val="3109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1EEA0-C816-434F-9E46-71E646368705}"/>
              </a:ext>
            </a:extLst>
          </p:cNvPr>
          <p:cNvSpPr txBox="1"/>
          <p:nvPr/>
        </p:nvSpPr>
        <p:spPr>
          <a:xfrm>
            <a:off x="13185718" y="29959900"/>
            <a:ext cx="14330948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333" dirty="0">
                <a:latin typeface="Arial" panose="020B0604020202020204" pitchFamily="34" charset="0"/>
                <a:cs typeface="Arial" panose="020B0604020202020204" pitchFamily="34" charset="0"/>
              </a:rPr>
              <a:t>TANNER JENNINGS, Natalie Blackman, </a:t>
            </a:r>
          </a:p>
          <a:p>
            <a:pPr algn="ctr"/>
            <a:r>
              <a:rPr lang="en-US" sz="5333" dirty="0">
                <a:latin typeface="Arial" panose="020B0604020202020204" pitchFamily="34" charset="0"/>
                <a:cs typeface="Arial" panose="020B0604020202020204" pitchFamily="34" charset="0"/>
              </a:rPr>
              <a:t>Ren McIntire-Baugher, Kiera Madison, Maureen Flynn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FFB07-8DE4-4252-A036-536551FF354E}"/>
              </a:ext>
            </a:extLst>
          </p:cNvPr>
          <p:cNvSpPr txBox="1"/>
          <p:nvPr/>
        </p:nvSpPr>
        <p:spPr>
          <a:xfrm>
            <a:off x="119091" y="6565831"/>
            <a:ext cx="10683224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Loneliness has a high prevalence among undergraduate students (58%).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Loneliness is linked to substance abuse, depressive symptoms, and low quality of life.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It is important to identify mechanisms involved in the relationship between loneliness and psychological health.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The current study examines whether psychological inflexibility processes mediate the associations between loneliness and psychological health.</a:t>
            </a:r>
          </a:p>
          <a:p>
            <a:endParaRPr lang="en-US" sz="1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27C4C8-F69B-5666-6492-070D5C7D4DA1}"/>
              </a:ext>
            </a:extLst>
          </p:cNvPr>
          <p:cNvGrpSpPr/>
          <p:nvPr/>
        </p:nvGrpSpPr>
        <p:grpSpPr>
          <a:xfrm>
            <a:off x="11480507" y="29694403"/>
            <a:ext cx="2878880" cy="2412116"/>
            <a:chOff x="12689489" y="27998574"/>
            <a:chExt cx="2878880" cy="241211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2F1A311-7EEA-4AAC-B71B-E1ECC016BD88}"/>
                </a:ext>
              </a:extLst>
            </p:cNvPr>
            <p:cNvGrpSpPr/>
            <p:nvPr/>
          </p:nvGrpSpPr>
          <p:grpSpPr>
            <a:xfrm>
              <a:off x="12689489" y="27998574"/>
              <a:ext cx="2878880" cy="2412116"/>
              <a:chOff x="20817015" y="29440994"/>
              <a:chExt cx="3238740" cy="2713630"/>
            </a:xfrm>
          </p:grpSpPr>
          <p:sp>
            <p:nvSpPr>
              <p:cNvPr id="34" name="Rectangle: Top Corners Rounded 33">
                <a:extLst>
                  <a:ext uri="{FF2B5EF4-FFF2-40B4-BE49-F238E27FC236}">
                    <a16:creationId xmlns:a16="http://schemas.microsoft.com/office/drawing/2014/main" id="{135AA4A1-3E8C-45A7-A496-BCA6E3F59FD3}"/>
                  </a:ext>
                </a:extLst>
              </p:cNvPr>
              <p:cNvSpPr/>
              <p:nvPr/>
            </p:nvSpPr>
            <p:spPr>
              <a:xfrm rot="16200000">
                <a:off x="21143159" y="29114850"/>
                <a:ext cx="2586451" cy="3238740"/>
              </a:xfrm>
              <a:prstGeom prst="round2SameRect">
                <a:avLst/>
              </a:prstGeom>
              <a:solidFill>
                <a:srgbClr val="3109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FDA6A10C-D63D-4D00-897F-87F7122F1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0867814" y="29620861"/>
                <a:ext cx="529537" cy="529537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6554669-98E2-4371-903E-F541C2EF354B}"/>
                  </a:ext>
                </a:extLst>
              </p:cNvPr>
              <p:cNvSpPr txBox="1"/>
              <p:nvPr/>
            </p:nvSpPr>
            <p:spPr>
              <a:xfrm rot="5400000">
                <a:off x="20273133" y="31028554"/>
                <a:ext cx="1779005" cy="473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33" dirty="0" err="1">
                    <a:solidFill>
                      <a:schemeClr val="bg1"/>
                    </a:solidFill>
                    <a:latin typeface="Segoe UI Semibold" panose="020B0702040204020203" pitchFamily="34" charset="0"/>
                    <a:ea typeface="Segoe UI Black" panose="020B0A02040204020203" pitchFamily="34" charset="0"/>
                    <a:cs typeface="Segoe UI Semibold" panose="020B0702040204020203" pitchFamily="34" charset="0"/>
                  </a:rPr>
                  <a:t>PrePrint</a:t>
                </a:r>
                <a:endParaRPr lang="en-US" sz="2133" dirty="0">
                  <a:solidFill>
                    <a:schemeClr val="bg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B7C50926-842C-4D58-83CC-A88CA5B1E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34584" y="28122331"/>
              <a:ext cx="2059907" cy="205990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FBD90DD-576D-A751-6208-569C6CC10189}"/>
              </a:ext>
            </a:extLst>
          </p:cNvPr>
          <p:cNvSpPr txBox="1"/>
          <p:nvPr/>
        </p:nvSpPr>
        <p:spPr>
          <a:xfrm>
            <a:off x="720162" y="395712"/>
            <a:ext cx="104219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Exploring Mechanisms Linking Loneliness and Psychological Well-Being: The Role of Psychological Flexibility Processes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C695DD-097B-9E94-5568-F28B1FB9CC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43598" y="18326920"/>
            <a:ext cx="19692756" cy="14769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D4A7BE-C45F-6BC8-98C1-77936A3A677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996" t="33840" r="21887" b="37917"/>
          <a:stretch>
            <a:fillRect/>
          </a:stretch>
        </p:blipFill>
        <p:spPr>
          <a:xfrm>
            <a:off x="36865929" y="13057018"/>
            <a:ext cx="6436544" cy="4119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520A71-30A4-C70B-6121-371666D573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7826" y="12664284"/>
            <a:ext cx="19692757" cy="147695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9E0697-A6E3-5FEB-A23B-6E088236E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7" y="4237152"/>
            <a:ext cx="1476891" cy="1476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63F475-9D42-674B-0130-73E5F9AA8798}"/>
              </a:ext>
            </a:extLst>
          </p:cNvPr>
          <p:cNvSpPr txBox="1"/>
          <p:nvPr/>
        </p:nvSpPr>
        <p:spPr>
          <a:xfrm>
            <a:off x="17217078" y="13972356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= .01*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BCC141-E372-0B00-249F-1B62DCBAD198}"/>
              </a:ext>
            </a:extLst>
          </p:cNvPr>
          <p:cNvSpPr txBox="1"/>
          <p:nvPr/>
        </p:nvSpPr>
        <p:spPr>
          <a:xfrm>
            <a:off x="17957916" y="15758600"/>
            <a:ext cx="1103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=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.05***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B0A76-81EC-CF8C-11FB-514B983FC9D9}"/>
              </a:ext>
            </a:extLst>
          </p:cNvPr>
          <p:cNvSpPr txBox="1"/>
          <p:nvPr/>
        </p:nvSpPr>
        <p:spPr>
          <a:xfrm>
            <a:off x="17747672" y="17353425"/>
            <a:ext cx="1103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=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.03***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9FFDAF-1878-E3A3-B032-119127F22010}"/>
              </a:ext>
            </a:extLst>
          </p:cNvPr>
          <p:cNvSpPr txBox="1"/>
          <p:nvPr/>
        </p:nvSpPr>
        <p:spPr>
          <a:xfrm>
            <a:off x="17981166" y="21560186"/>
            <a:ext cx="1103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 =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.05***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2C2021-F835-3583-66B0-9F93C4632760}"/>
              </a:ext>
            </a:extLst>
          </p:cNvPr>
          <p:cNvSpPr txBox="1"/>
          <p:nvPr/>
        </p:nvSpPr>
        <p:spPr>
          <a:xfrm>
            <a:off x="16838770" y="25711703"/>
            <a:ext cx="20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 = .05***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F71810-5E7A-9051-9E57-D79541811069}"/>
              </a:ext>
            </a:extLst>
          </p:cNvPr>
          <p:cNvSpPr txBox="1"/>
          <p:nvPr/>
        </p:nvSpPr>
        <p:spPr>
          <a:xfrm>
            <a:off x="17747672" y="23117973"/>
            <a:ext cx="1103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=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.04***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C4F82C-38A7-4926-BBCE-C4E019958BD0}"/>
              </a:ext>
            </a:extLst>
          </p:cNvPr>
          <p:cNvSpPr txBox="1"/>
          <p:nvPr/>
        </p:nvSpPr>
        <p:spPr>
          <a:xfrm>
            <a:off x="22882584" y="21560186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 = -1.47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25F1F6-00E6-CF95-4F00-2B01E745E3A4}"/>
              </a:ext>
            </a:extLst>
          </p:cNvPr>
          <p:cNvSpPr txBox="1"/>
          <p:nvPr/>
        </p:nvSpPr>
        <p:spPr>
          <a:xfrm>
            <a:off x="23086166" y="15435966"/>
            <a:ext cx="1423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=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-2.85***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69AA4-0B05-6D88-F758-0E98DA348BE9}"/>
              </a:ext>
            </a:extLst>
          </p:cNvPr>
          <p:cNvSpPr txBox="1"/>
          <p:nvPr/>
        </p:nvSpPr>
        <p:spPr>
          <a:xfrm>
            <a:off x="23086166" y="17418254"/>
            <a:ext cx="1423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=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-2.23***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4F7E69-DD79-EA38-B671-B503458D2843}"/>
              </a:ext>
            </a:extLst>
          </p:cNvPr>
          <p:cNvSpPr txBox="1"/>
          <p:nvPr/>
        </p:nvSpPr>
        <p:spPr>
          <a:xfrm>
            <a:off x="25138367" y="23862456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 = -2.64*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E13E6F-AA13-2F3B-60AC-B77F5345C147}"/>
              </a:ext>
            </a:extLst>
          </p:cNvPr>
          <p:cNvSpPr txBox="1"/>
          <p:nvPr/>
        </p:nvSpPr>
        <p:spPr>
          <a:xfrm>
            <a:off x="22981168" y="23548860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= -.73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C09513-58D1-4A53-E80B-E2601A379031}"/>
              </a:ext>
            </a:extLst>
          </p:cNvPr>
          <p:cNvSpPr txBox="1"/>
          <p:nvPr/>
        </p:nvSpPr>
        <p:spPr>
          <a:xfrm>
            <a:off x="22941094" y="13520162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= 1.06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543811-AE59-1873-2945-F94106B1D95F}"/>
              </a:ext>
            </a:extLst>
          </p:cNvPr>
          <p:cNvSpPr txBox="1"/>
          <p:nvPr/>
        </p:nvSpPr>
        <p:spPr>
          <a:xfrm>
            <a:off x="30968432" y="19502196"/>
            <a:ext cx="128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= .01*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5C91EF-B7A2-28B2-A455-EA88CA730350}"/>
              </a:ext>
            </a:extLst>
          </p:cNvPr>
          <p:cNvSpPr txBox="1"/>
          <p:nvPr/>
        </p:nvSpPr>
        <p:spPr>
          <a:xfrm>
            <a:off x="31016702" y="21417466"/>
            <a:ext cx="1589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= .05***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1707C32-72D2-2DC4-F83A-962BF778BF8A}"/>
              </a:ext>
            </a:extLst>
          </p:cNvPr>
          <p:cNvSpPr txBox="1"/>
          <p:nvPr/>
        </p:nvSpPr>
        <p:spPr>
          <a:xfrm>
            <a:off x="30944241" y="23046203"/>
            <a:ext cx="1202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=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.03***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6E8CF0-547D-76D2-6862-CD7DCAE2E020}"/>
              </a:ext>
            </a:extLst>
          </p:cNvPr>
          <p:cNvSpPr txBox="1"/>
          <p:nvPr/>
        </p:nvSpPr>
        <p:spPr>
          <a:xfrm>
            <a:off x="31037215" y="27144601"/>
            <a:ext cx="1103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 =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.05***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81B7DF-9A71-FFBF-E2BF-0C4EC4202B46}"/>
              </a:ext>
            </a:extLst>
          </p:cNvPr>
          <p:cNvSpPr txBox="1"/>
          <p:nvPr/>
        </p:nvSpPr>
        <p:spPr>
          <a:xfrm>
            <a:off x="30990728" y="28718867"/>
            <a:ext cx="1103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= 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.04***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6E5177-EB5F-89A3-3B6B-11E81B3CDBE2}"/>
              </a:ext>
            </a:extLst>
          </p:cNvPr>
          <p:cNvSpPr txBox="1"/>
          <p:nvPr/>
        </p:nvSpPr>
        <p:spPr>
          <a:xfrm>
            <a:off x="30128313" y="31434017"/>
            <a:ext cx="20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 = .05***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1BA81A-19E4-F8DE-7DDB-2FF95239CB13}"/>
              </a:ext>
            </a:extLst>
          </p:cNvPr>
          <p:cNvSpPr txBox="1"/>
          <p:nvPr/>
        </p:nvSpPr>
        <p:spPr>
          <a:xfrm>
            <a:off x="36050100" y="19336617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= -.63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DFD648-B44F-C09D-7272-EEBA73B4799E}"/>
              </a:ext>
            </a:extLst>
          </p:cNvPr>
          <p:cNvSpPr txBox="1"/>
          <p:nvPr/>
        </p:nvSpPr>
        <p:spPr>
          <a:xfrm>
            <a:off x="36286681" y="21088412"/>
            <a:ext cx="1402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=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2.69***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CF4570-94A1-E497-048E-5737572CF5E9}"/>
              </a:ext>
            </a:extLst>
          </p:cNvPr>
          <p:cNvSpPr txBox="1"/>
          <p:nvPr/>
        </p:nvSpPr>
        <p:spPr>
          <a:xfrm>
            <a:off x="36050100" y="23385234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= 1.00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576904-320D-0091-4355-40BA2119FE08}"/>
              </a:ext>
            </a:extLst>
          </p:cNvPr>
          <p:cNvSpPr txBox="1"/>
          <p:nvPr/>
        </p:nvSpPr>
        <p:spPr>
          <a:xfrm>
            <a:off x="35980368" y="27208445"/>
            <a:ext cx="195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 = 1.64*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9BA83C-7530-5C41-9B47-8F303869F95C}"/>
              </a:ext>
            </a:extLst>
          </p:cNvPr>
          <p:cNvSpPr txBox="1"/>
          <p:nvPr/>
        </p:nvSpPr>
        <p:spPr>
          <a:xfrm>
            <a:off x="36050098" y="29294940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= 1.21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C0CC2B-E642-CCE2-9209-A950EB1A5074}"/>
              </a:ext>
            </a:extLst>
          </p:cNvPr>
          <p:cNvSpPr txBox="1"/>
          <p:nvPr/>
        </p:nvSpPr>
        <p:spPr>
          <a:xfrm>
            <a:off x="35910636" y="31844909"/>
            <a:ext cx="2092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 = 2.60**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D7BCF8-C596-7126-2A29-C566F05770B1}"/>
              </a:ext>
            </a:extLst>
          </p:cNvPr>
          <p:cNvSpPr txBox="1"/>
          <p:nvPr/>
        </p:nvSpPr>
        <p:spPr>
          <a:xfrm>
            <a:off x="20067072" y="20157036"/>
            <a:ext cx="18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c’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-.60***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AEC643-5BEF-7F26-150D-D94CDE6AD586}"/>
              </a:ext>
            </a:extLst>
          </p:cNvPr>
          <p:cNvSpPr txBox="1"/>
          <p:nvPr/>
        </p:nvSpPr>
        <p:spPr>
          <a:xfrm>
            <a:off x="33128581" y="25152679"/>
            <a:ext cx="1857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c’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.29***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13E5B4-CDA1-34B3-7794-9ED4BBE5B244}"/>
              </a:ext>
            </a:extLst>
          </p:cNvPr>
          <p:cNvSpPr txBox="1"/>
          <p:nvPr/>
        </p:nvSpPr>
        <p:spPr>
          <a:xfrm>
            <a:off x="19127093" y="28264554"/>
            <a:ext cx="8294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* = </a:t>
            </a:r>
            <a:r>
              <a:rPr lang="en-US" sz="4000" i="1" dirty="0"/>
              <a:t>p</a:t>
            </a:r>
            <a:r>
              <a:rPr lang="en-US" sz="4000" dirty="0"/>
              <a:t> &lt; .05, ** = </a:t>
            </a:r>
            <a:r>
              <a:rPr lang="en-US" sz="4000" i="1" dirty="0"/>
              <a:t>p</a:t>
            </a:r>
            <a:r>
              <a:rPr lang="en-US" sz="4000" dirty="0"/>
              <a:t> &lt; .01, *** = </a:t>
            </a:r>
            <a:r>
              <a:rPr lang="en-US" sz="4000" i="1" dirty="0"/>
              <a:t>p</a:t>
            </a:r>
            <a:r>
              <a:rPr lang="en-US" sz="4000" dirty="0"/>
              <a:t> &lt; .001 </a:t>
            </a:r>
          </a:p>
        </p:txBody>
      </p:sp>
    </p:spTree>
    <p:extLst>
      <p:ext uri="{BB962C8B-B14F-4D97-AF65-F5344CB8AC3E}">
        <p14:creationId xmlns:p14="http://schemas.microsoft.com/office/powerpoint/2010/main" val="101539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17392</TotalTime>
  <Words>650</Words>
  <Application>Microsoft Macintosh PowerPoint</Application>
  <PresentationFormat>Custom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 Semibold</vt:lpstr>
      <vt:lpstr>MillerBanner Black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Maureen K Flynn</cp:lastModifiedBy>
  <cp:revision>161</cp:revision>
  <dcterms:created xsi:type="dcterms:W3CDTF">2019-07-02T13:39:34Z</dcterms:created>
  <dcterms:modified xsi:type="dcterms:W3CDTF">2025-12-01T18:06:50Z</dcterms:modified>
</cp:coreProperties>
</file>