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 autoAdjust="0"/>
    <p:restoredTop sz="94679" autoAdjust="0"/>
  </p:normalViewPr>
  <p:slideViewPr>
    <p:cSldViewPr>
      <p:cViewPr varScale="1">
        <p:scale>
          <a:sx n="108" d="100"/>
          <a:sy n="108" d="100"/>
        </p:scale>
        <p:origin x="104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>
            <a:extLst>
              <a:ext uri="{FF2B5EF4-FFF2-40B4-BE49-F238E27FC236}">
                <a16:creationId xmlns:a16="http://schemas.microsoft.com/office/drawing/2014/main" id="{FC10C5FA-9B9D-4041-9D36-2203E548E650}"/>
              </a:ext>
            </a:extLst>
          </p:cNvPr>
          <p:cNvGrpSpPr>
            <a:grpSpLocks/>
          </p:cNvGrpSpPr>
          <p:nvPr/>
        </p:nvGrpSpPr>
        <p:grpSpPr bwMode="auto">
          <a:xfrm>
            <a:off x="-1035050" y="1552575"/>
            <a:ext cx="10179050" cy="5305425"/>
            <a:chOff x="-652" y="978"/>
            <a:chExt cx="6412" cy="3342"/>
          </a:xfrm>
        </p:grpSpPr>
        <p:sp>
          <p:nvSpPr>
            <p:cNvPr id="14339" name="Freeform 3">
              <a:extLst>
                <a:ext uri="{FF2B5EF4-FFF2-40B4-BE49-F238E27FC236}">
                  <a16:creationId xmlns:a16="http://schemas.microsoft.com/office/drawing/2014/main" id="{C08BB18B-BCFD-4A21-BA5F-7B4E17DF0E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1" y="1707"/>
              <a:ext cx="3699" cy="2613"/>
            </a:xfrm>
            <a:custGeom>
              <a:avLst/>
              <a:gdLst>
                <a:gd name="T0" fmla="*/ 1523 w 3699"/>
                <a:gd name="T1" fmla="*/ 2611 h 2613"/>
                <a:gd name="T2" fmla="*/ 3698 w 3699"/>
                <a:gd name="T3" fmla="*/ 2612 h 2613"/>
                <a:gd name="T4" fmla="*/ 3698 w 3699"/>
                <a:gd name="T5" fmla="*/ 2228 h 2613"/>
                <a:gd name="T6" fmla="*/ 0 w 3699"/>
                <a:gd name="T7" fmla="*/ 0 h 2613"/>
                <a:gd name="T8" fmla="*/ 160 w 3699"/>
                <a:gd name="T9" fmla="*/ 118 h 2613"/>
                <a:gd name="T10" fmla="*/ 292 w 3699"/>
                <a:gd name="T11" fmla="*/ 219 h 2613"/>
                <a:gd name="T12" fmla="*/ 441 w 3699"/>
                <a:gd name="T13" fmla="*/ 347 h 2613"/>
                <a:gd name="T14" fmla="*/ 585 w 3699"/>
                <a:gd name="T15" fmla="*/ 482 h 2613"/>
                <a:gd name="T16" fmla="*/ 796 w 3699"/>
                <a:gd name="T17" fmla="*/ 711 h 2613"/>
                <a:gd name="T18" fmla="*/ 983 w 3699"/>
                <a:gd name="T19" fmla="*/ 955 h 2613"/>
                <a:gd name="T20" fmla="*/ 1119 w 3699"/>
                <a:gd name="T21" fmla="*/ 1168 h 2613"/>
                <a:gd name="T22" fmla="*/ 1238 w 3699"/>
                <a:gd name="T23" fmla="*/ 1388 h 2613"/>
                <a:gd name="T24" fmla="*/ 1331 w 3699"/>
                <a:gd name="T25" fmla="*/ 1608 h 2613"/>
                <a:gd name="T26" fmla="*/ 1400 w 3699"/>
                <a:gd name="T27" fmla="*/ 1809 h 2613"/>
                <a:gd name="T28" fmla="*/ 1447 w 3699"/>
                <a:gd name="T29" fmla="*/ 1979 h 2613"/>
                <a:gd name="T30" fmla="*/ 1490 w 3699"/>
                <a:gd name="T31" fmla="*/ 2190 h 2613"/>
                <a:gd name="T32" fmla="*/ 1511 w 3699"/>
                <a:gd name="T33" fmla="*/ 2374 h 2613"/>
                <a:gd name="T34" fmla="*/ 1523 w 3699"/>
                <a:gd name="T35" fmla="*/ 2611 h 2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99" h="2613">
                  <a:moveTo>
                    <a:pt x="1523" y="2611"/>
                  </a:moveTo>
                  <a:lnTo>
                    <a:pt x="3698" y="2612"/>
                  </a:lnTo>
                  <a:lnTo>
                    <a:pt x="3698" y="2228"/>
                  </a:lnTo>
                  <a:lnTo>
                    <a:pt x="0" y="0"/>
                  </a:lnTo>
                  <a:lnTo>
                    <a:pt x="160" y="118"/>
                  </a:lnTo>
                  <a:lnTo>
                    <a:pt x="292" y="219"/>
                  </a:lnTo>
                  <a:lnTo>
                    <a:pt x="441" y="347"/>
                  </a:lnTo>
                  <a:lnTo>
                    <a:pt x="585" y="482"/>
                  </a:lnTo>
                  <a:lnTo>
                    <a:pt x="796" y="711"/>
                  </a:lnTo>
                  <a:lnTo>
                    <a:pt x="983" y="955"/>
                  </a:lnTo>
                  <a:lnTo>
                    <a:pt x="1119" y="1168"/>
                  </a:lnTo>
                  <a:lnTo>
                    <a:pt x="1238" y="1388"/>
                  </a:lnTo>
                  <a:lnTo>
                    <a:pt x="1331" y="1608"/>
                  </a:lnTo>
                  <a:lnTo>
                    <a:pt x="1400" y="1809"/>
                  </a:lnTo>
                  <a:lnTo>
                    <a:pt x="1447" y="1979"/>
                  </a:lnTo>
                  <a:lnTo>
                    <a:pt x="1490" y="2190"/>
                  </a:lnTo>
                  <a:lnTo>
                    <a:pt x="1511" y="2374"/>
                  </a:lnTo>
                  <a:lnTo>
                    <a:pt x="1523" y="2611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40" name="Arc 4">
              <a:extLst>
                <a:ext uri="{FF2B5EF4-FFF2-40B4-BE49-F238E27FC236}">
                  <a16:creationId xmlns:a16="http://schemas.microsoft.com/office/drawing/2014/main" id="{0F6441C7-BF65-4057-B1AB-0EDD3325F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52" y="978"/>
              <a:ext cx="4237" cy="3342"/>
            </a:xfrm>
            <a:custGeom>
              <a:avLst/>
              <a:gdLst>
                <a:gd name="G0" fmla="+- 0 0 0"/>
                <a:gd name="G1" fmla="+- 21231 0 0"/>
                <a:gd name="G2" fmla="+- 21600 0 0"/>
                <a:gd name="T0" fmla="*/ 3977 w 21600"/>
                <a:gd name="T1" fmla="*/ 0 h 21231"/>
                <a:gd name="T2" fmla="*/ 21600 w 21600"/>
                <a:gd name="T3" fmla="*/ 21231 h 21231"/>
                <a:gd name="T4" fmla="*/ 0 w 21600"/>
                <a:gd name="T5" fmla="*/ 21231 h 2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231" fill="none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</a:path>
                <a:path w="21600" h="21231" stroke="0" extrusionOk="0">
                  <a:moveTo>
                    <a:pt x="3976" y="0"/>
                  </a:moveTo>
                  <a:cubicBezTo>
                    <a:pt x="14194" y="1914"/>
                    <a:pt x="21600" y="10835"/>
                    <a:pt x="21600" y="21231"/>
                  </a:cubicBezTo>
                  <a:lnTo>
                    <a:pt x="0" y="21231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41" name="Rectangle 5">
            <a:extLst>
              <a:ext uri="{FF2B5EF4-FFF2-40B4-BE49-F238E27FC236}">
                <a16:creationId xmlns:a16="http://schemas.microsoft.com/office/drawing/2014/main" id="{FD7CFAE1-DA42-4D95-ACBB-964033A29F8F}"/>
              </a:ext>
            </a:extLst>
          </p:cNvPr>
          <p:cNvSpPr>
            <a:spLocks noGrp="1" noChangeArrowheads="1"/>
          </p:cNvSpPr>
          <p:nvPr>
            <p:ph type="ctrTitle" sz="quarter"/>
          </p:nvPr>
        </p:nvSpPr>
        <p:spPr>
          <a:xfrm>
            <a:off x="1293813" y="7620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/>
              <a:t>Click to edit Master title style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6CE27FBB-1B08-496C-B3C3-60A02CDB6044}"/>
              </a:ext>
            </a:extLst>
          </p:cNvPr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5800" y="3429000"/>
            <a:ext cx="6400800" cy="1752600"/>
          </a:xfrm>
        </p:spPr>
        <p:txBody>
          <a:bodyPr lIns="92075" tIns="46038" rIns="92075" bIns="46038"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/>
              <a:t>Click to edit Master subtitle style</a:t>
            </a:r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DB90D6B4-2EA2-477C-8F38-13634FE1CD67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4344" name="Rectangle 8">
            <a:extLst>
              <a:ext uri="{FF2B5EF4-FFF2-40B4-BE49-F238E27FC236}">
                <a16:creationId xmlns:a16="http://schemas.microsoft.com/office/drawing/2014/main" id="{EA2B0F4E-8F79-4DA3-8D6B-651DC49D299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4345" name="Rectangle 9">
            <a:extLst>
              <a:ext uri="{FF2B5EF4-FFF2-40B4-BE49-F238E27FC236}">
                <a16:creationId xmlns:a16="http://schemas.microsoft.com/office/drawing/2014/main" id="{0F5AC23A-ACB9-42E6-91EC-AC2672AE1F4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F532BD3-79AD-4550-8F05-6C22F0F0334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4A5A2-3C7D-4F3D-85BB-5EA1FBE40D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08A7D7-12A4-4570-A3F3-37B697684F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B5F75D-FCE6-4B9E-95D9-BE53278AC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A74F04-E1D1-4505-908D-FB4B4AC4A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428B2-7957-497F-82F3-2A5736FA3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E2548-450D-433D-9938-C226E0C064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987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28E6C62-6802-40CB-A051-9BA111EC4C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972570-376C-4D81-B69F-CAC65E051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F0BDF-7DDA-4AE8-B00E-F54574570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EABBB-A606-44D2-944E-80513E7D6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DDFDF-E5A3-4B44-96B8-3DF5CBCA8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FD0E0-2F8D-4605-92F0-815531AF8C6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4706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929444-4C00-48EC-916A-CF99E5E0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42F6D9-005D-41A8-A643-F35DFE8914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F026D-C9F9-4D11-82C6-6BEC0DD65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FCA22-C1C8-48C4-A0DE-25E2F594F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5C06E-FC2D-4602-93B0-F4489B8846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46139-24D3-4CAA-8F00-613FC0E1911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0334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ED6B6-D733-43CF-BEA4-87CCA868B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03F8C1-59C1-4110-A22E-7A56258BBF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B46ED-5C31-4B6F-A379-2BC68558D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5242A-BE14-4465-9C54-592A908DF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849549-19E7-4954-80C7-45368676D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A49ED-2B2E-48A7-BB2A-F1F75A7D2CE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1415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04C93-B8DD-4DC2-873B-47A39A6AF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A3359F-29C6-4E67-8E61-EA73BCA59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349EB1-D068-4345-AF3D-E0CEB21CB8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5B58A7-D826-4DF8-B236-F405DEED9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E3F08E-221D-4B47-9D4A-C46CC6CB3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9F389C-F77F-41D2-B9E7-4368D214E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DD09E1-455E-4152-8190-552E760378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5163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2D451-4F2F-4292-83BD-1E701394D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E6756-6B62-43CE-83AD-2369222BED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C77242-0E47-4FA4-AE3B-792FB35526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ED2DFF-5632-4C7B-8DB7-D3F02F05A6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710E96-6A16-4EFF-87E6-33364EA2CA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E3873A7-FA73-4B59-AB40-A6E0D6401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BBD8DAA-A8A6-4C3E-8F3C-DF3AEF7C8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FC0908-8DD0-4764-95E0-8B6EF079D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C0116-F9F8-45FA-95B3-AD78D20A8F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8633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BBE92-BAB4-4981-8A5F-4710FDBB1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21DFE7-2B4B-40D6-B2C1-09FA9A0E3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6A1D6A-46F2-4DB5-8039-601A02A6E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F18C5B-4848-4E43-A7E7-803E49C296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47D407-22DA-4B91-B656-A6544A2299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3312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EBA658-092B-4865-9F83-79A3D1624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EA49E6-262D-4821-AC28-E7341F33A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BA092B-189C-4C91-B9B6-B68EBD197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7DE4FF-4F56-4D79-B169-4820D5D0C1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7622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29AB49-2A10-4A55-A54A-7667FE03F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0AB70-EBBB-4FD5-8F98-F0F426C83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F22C04-A0ED-47DA-AFF6-95B207725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28F8FB-15E8-4EB0-A1D3-7DB007219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1DE318-42BA-48D0-8137-C570D660E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99096E-4A11-4915-8175-64A1B49AB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3CB00-9699-49F0-A5F2-64259EC1ECF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2243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17AD3-6613-4763-966A-920E9C1A3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30D123C-D0BA-472C-9509-322B226738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24A058-BD8F-4AED-8FCC-321F59ED3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74B3E4-B6C0-487C-912B-3929EE9F6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D19C6A-7D25-401A-A351-036D7B199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FA504F-D742-4EB6-BE20-B80229442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585C3-8C31-441D-AD5F-A421DE8F40A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998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1026">
            <a:extLst>
              <a:ext uri="{FF2B5EF4-FFF2-40B4-BE49-F238E27FC236}">
                <a16:creationId xmlns:a16="http://schemas.microsoft.com/office/drawing/2014/main" id="{BB17C298-899D-46AF-99C0-5692D39F184F}"/>
              </a:ext>
            </a:extLst>
          </p:cNvPr>
          <p:cNvGrpSpPr>
            <a:grpSpLocks/>
          </p:cNvGrpSpPr>
          <p:nvPr/>
        </p:nvGrpSpPr>
        <p:grpSpPr bwMode="auto">
          <a:xfrm>
            <a:off x="0" y="1588"/>
            <a:ext cx="9132888" cy="6845300"/>
            <a:chOff x="0" y="1"/>
            <a:chExt cx="5753" cy="4312"/>
          </a:xfrm>
        </p:grpSpPr>
        <p:sp>
          <p:nvSpPr>
            <p:cNvPr id="13315" name="Freeform 1027">
              <a:extLst>
                <a:ext uri="{FF2B5EF4-FFF2-40B4-BE49-F238E27FC236}">
                  <a16:creationId xmlns:a16="http://schemas.microsoft.com/office/drawing/2014/main" id="{0CBE9317-8370-4E84-8709-7495C8A26F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94" y="999"/>
              <a:ext cx="2359" cy="3314"/>
            </a:xfrm>
            <a:custGeom>
              <a:avLst/>
              <a:gdLst>
                <a:gd name="T0" fmla="*/ 1905 w 2359"/>
                <a:gd name="T1" fmla="*/ 3312 h 3314"/>
                <a:gd name="T2" fmla="*/ 2358 w 2359"/>
                <a:gd name="T3" fmla="*/ 3313 h 3314"/>
                <a:gd name="T4" fmla="*/ 2358 w 2359"/>
                <a:gd name="T5" fmla="*/ 1437 h 3314"/>
                <a:gd name="T6" fmla="*/ 0 w 2359"/>
                <a:gd name="T7" fmla="*/ 0 h 3314"/>
                <a:gd name="T8" fmla="*/ 201 w 2359"/>
                <a:gd name="T9" fmla="*/ 150 h 3314"/>
                <a:gd name="T10" fmla="*/ 366 w 2359"/>
                <a:gd name="T11" fmla="*/ 279 h 3314"/>
                <a:gd name="T12" fmla="*/ 552 w 2359"/>
                <a:gd name="T13" fmla="*/ 441 h 3314"/>
                <a:gd name="T14" fmla="*/ 732 w 2359"/>
                <a:gd name="T15" fmla="*/ 612 h 3314"/>
                <a:gd name="T16" fmla="*/ 996 w 2359"/>
                <a:gd name="T17" fmla="*/ 903 h 3314"/>
                <a:gd name="T18" fmla="*/ 1230 w 2359"/>
                <a:gd name="T19" fmla="*/ 1212 h 3314"/>
                <a:gd name="T20" fmla="*/ 1400 w 2359"/>
                <a:gd name="T21" fmla="*/ 1482 h 3314"/>
                <a:gd name="T22" fmla="*/ 1548 w 2359"/>
                <a:gd name="T23" fmla="*/ 1761 h 3314"/>
                <a:gd name="T24" fmla="*/ 1665 w 2359"/>
                <a:gd name="T25" fmla="*/ 2040 h 3314"/>
                <a:gd name="T26" fmla="*/ 1751 w 2359"/>
                <a:gd name="T27" fmla="*/ 2295 h 3314"/>
                <a:gd name="T28" fmla="*/ 1809 w 2359"/>
                <a:gd name="T29" fmla="*/ 2511 h 3314"/>
                <a:gd name="T30" fmla="*/ 1863 w 2359"/>
                <a:gd name="T31" fmla="*/ 2778 h 3314"/>
                <a:gd name="T32" fmla="*/ 1890 w 2359"/>
                <a:gd name="T33" fmla="*/ 3012 h 3314"/>
                <a:gd name="T34" fmla="*/ 1905 w 2359"/>
                <a:gd name="T35" fmla="*/ 3312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59" h="3314">
                  <a:moveTo>
                    <a:pt x="1905" y="3312"/>
                  </a:moveTo>
                  <a:lnTo>
                    <a:pt x="2358" y="3313"/>
                  </a:lnTo>
                  <a:lnTo>
                    <a:pt x="2358" y="1437"/>
                  </a:lnTo>
                  <a:lnTo>
                    <a:pt x="0" y="0"/>
                  </a:lnTo>
                  <a:lnTo>
                    <a:pt x="201" y="150"/>
                  </a:lnTo>
                  <a:lnTo>
                    <a:pt x="366" y="279"/>
                  </a:lnTo>
                  <a:lnTo>
                    <a:pt x="552" y="441"/>
                  </a:lnTo>
                  <a:lnTo>
                    <a:pt x="732" y="612"/>
                  </a:lnTo>
                  <a:lnTo>
                    <a:pt x="996" y="903"/>
                  </a:lnTo>
                  <a:lnTo>
                    <a:pt x="1230" y="1212"/>
                  </a:lnTo>
                  <a:lnTo>
                    <a:pt x="1400" y="1482"/>
                  </a:lnTo>
                  <a:lnTo>
                    <a:pt x="1548" y="1761"/>
                  </a:lnTo>
                  <a:lnTo>
                    <a:pt x="1665" y="2040"/>
                  </a:lnTo>
                  <a:lnTo>
                    <a:pt x="1751" y="2295"/>
                  </a:lnTo>
                  <a:lnTo>
                    <a:pt x="1809" y="2511"/>
                  </a:lnTo>
                  <a:lnTo>
                    <a:pt x="1863" y="2778"/>
                  </a:lnTo>
                  <a:lnTo>
                    <a:pt x="1890" y="3012"/>
                  </a:lnTo>
                  <a:lnTo>
                    <a:pt x="1905" y="3312"/>
                  </a:lnTo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316" name="Arc 1028">
              <a:extLst>
                <a:ext uri="{FF2B5EF4-FFF2-40B4-BE49-F238E27FC236}">
                  <a16:creationId xmlns:a16="http://schemas.microsoft.com/office/drawing/2014/main" id="{976868EE-61D7-4424-B268-8630E2667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1"/>
              <a:ext cx="5298" cy="4312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17" name="Rectangle 1029">
            <a:extLst>
              <a:ext uri="{FF2B5EF4-FFF2-40B4-BE49-F238E27FC236}">
                <a16:creationId xmlns:a16="http://schemas.microsoft.com/office/drawing/2014/main" id="{3E237B16-331C-4FDE-BAEA-A3B4B9C301B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318" name="Rectangle 1030">
            <a:extLst>
              <a:ext uri="{FF2B5EF4-FFF2-40B4-BE49-F238E27FC236}">
                <a16:creationId xmlns:a16="http://schemas.microsoft.com/office/drawing/2014/main" id="{D42D5038-F05E-4821-B4A0-640F1CCE696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3319" name="Rectangle 1031">
            <a:extLst>
              <a:ext uri="{FF2B5EF4-FFF2-40B4-BE49-F238E27FC236}">
                <a16:creationId xmlns:a16="http://schemas.microsoft.com/office/drawing/2014/main" id="{529B1FF7-1463-470F-93A4-26AE4944305E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3320" name="Rectangle 1032">
            <a:extLst>
              <a:ext uri="{FF2B5EF4-FFF2-40B4-BE49-F238E27FC236}">
                <a16:creationId xmlns:a16="http://schemas.microsoft.com/office/drawing/2014/main" id="{AD0FF46E-826A-4449-8730-70A1193E6DA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CE4E0CD-879A-4E09-B3F1-701B9A72094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3321" name="Rectangle 1033">
            <a:extLst>
              <a:ext uri="{FF2B5EF4-FFF2-40B4-BE49-F238E27FC236}">
                <a16:creationId xmlns:a16="http://schemas.microsoft.com/office/drawing/2014/main" id="{F36F3666-6CA7-4100-A619-760964CCD09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l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9000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l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CEA5F956-12EE-4398-9F85-001DCBB72F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Movement of Skeletal Muscle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F65A9DE0-03C6-45DA-B4E3-9B4ECC394CE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Naming of Skeletal Muscles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2260CA7A-7E6C-464B-8586-52C1C77172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Action </a:t>
            </a:r>
            <a:r>
              <a:rPr lang="en-US" altLang="en-US" i="1"/>
              <a:t>e.g</a:t>
            </a:r>
            <a:r>
              <a:rPr lang="en-US" altLang="en-US"/>
              <a:t>.</a:t>
            </a:r>
            <a:r>
              <a:rPr lang="en-US" altLang="en-US" i="1"/>
              <a:t>Extensor digitorum</a:t>
            </a:r>
          </a:p>
          <a:p>
            <a:r>
              <a:rPr lang="en-US" altLang="en-US"/>
              <a:t>Origin/Insertion </a:t>
            </a:r>
            <a:r>
              <a:rPr lang="en-US" altLang="en-US" i="1"/>
              <a:t>e.g. Sternocleidomastoid</a:t>
            </a:r>
          </a:p>
          <a:p>
            <a:r>
              <a:rPr lang="en-US" altLang="en-US"/>
              <a:t>Direction of fibers </a:t>
            </a:r>
            <a:r>
              <a:rPr lang="en-US" altLang="en-US" i="1"/>
              <a:t>e.g. External abdominal oblique</a:t>
            </a:r>
          </a:p>
          <a:p>
            <a:r>
              <a:rPr lang="en-US" altLang="en-US"/>
              <a:t>Location </a:t>
            </a:r>
            <a:r>
              <a:rPr lang="en-US" altLang="en-US" i="1"/>
              <a:t>e.g. Tibialis anterior</a:t>
            </a:r>
          </a:p>
          <a:p>
            <a:r>
              <a:rPr lang="en-US" altLang="en-US"/>
              <a:t>Number of origins </a:t>
            </a:r>
            <a:r>
              <a:rPr lang="en-US" altLang="en-US" i="1"/>
              <a:t>e.g. Biceps brachii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>
            <a:extLst>
              <a:ext uri="{FF2B5EF4-FFF2-40B4-BE49-F238E27FC236}">
                <a16:creationId xmlns:a16="http://schemas.microsoft.com/office/drawing/2014/main" id="{A54DCF79-57FE-4B56-BD5F-A7D0D11A6A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0525" y="828675"/>
            <a:ext cx="4067175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altLang="en-US" sz="2800"/>
              <a:t>Size </a:t>
            </a:r>
            <a:r>
              <a:rPr lang="en-US" altLang="en-US" sz="2800" i="1"/>
              <a:t>e.g. Gluteus maximus</a:t>
            </a:r>
          </a:p>
          <a:p>
            <a:pPr>
              <a:buFontTx/>
              <a:buChar char="•"/>
            </a:pPr>
            <a:endParaRPr lang="en-US" altLang="en-US" sz="2800" i="1"/>
          </a:p>
          <a:p>
            <a:pPr>
              <a:buFontTx/>
              <a:buChar char="•"/>
            </a:pPr>
            <a:r>
              <a:rPr lang="en-US" altLang="en-US" sz="2800"/>
              <a:t>Shape </a:t>
            </a:r>
            <a:r>
              <a:rPr lang="en-US" altLang="en-US" sz="2800" i="1"/>
              <a:t>e.g. Deltoid</a:t>
            </a:r>
            <a:endParaRPr lang="en-US" altLang="en-US"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B938AAA7-254B-4D6F-A2AF-3DE53FB3DA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5D77BC98-A1BD-432E-A414-1C28CDB3AD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Origin</a:t>
            </a:r>
          </a:p>
          <a:p>
            <a:r>
              <a:rPr lang="en-US" altLang="en-US"/>
              <a:t>Insertion</a:t>
            </a:r>
          </a:p>
          <a:p>
            <a:r>
              <a:rPr lang="en-US" altLang="en-US"/>
              <a:t>Belly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Biceps brachii attaching to bone proximally at the origin and distally at the insertion.">
            <a:extLst>
              <a:ext uri="{FF2B5EF4-FFF2-40B4-BE49-F238E27FC236}">
                <a16:creationId xmlns:a16="http://schemas.microsoft.com/office/drawing/2014/main" id="{31551891-03F8-4C12-BFAF-CE7C488AA6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49350"/>
            <a:ext cx="5486400" cy="455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9B73A7DB-F8FB-4DFB-A035-FF698D9D6A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Lever Systems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1A2BF153-5B90-48E4-A742-BDC2B753F6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endParaRPr lang="en-US" altLang="en-US"/>
          </a:p>
        </p:txBody>
      </p:sp>
      <p:pic>
        <p:nvPicPr>
          <p:cNvPr id="4100" name="Picture 4" descr="Lever System implies making a task easier, thus requiring less effort by using a lever.">
            <a:extLst>
              <a:ext uri="{FF2B5EF4-FFF2-40B4-BE49-F238E27FC236}">
                <a16:creationId xmlns:a16="http://schemas.microsoft.com/office/drawing/2014/main" id="{EC29EC60-E78A-47BD-AE1C-DB1D2D153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92250"/>
            <a:ext cx="8629650" cy="398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124588D-EC30-4EE1-A463-C3F5342A71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Lever Systems</a:t>
            </a:r>
          </a:p>
        </p:txBody>
      </p:sp>
      <p:pic>
        <p:nvPicPr>
          <p:cNvPr id="5123" name="Picture 3" descr="Lever System implies making a task easier, thus requiring less effort by using a lever.">
            <a:extLst>
              <a:ext uri="{FF2B5EF4-FFF2-40B4-BE49-F238E27FC236}">
                <a16:creationId xmlns:a16="http://schemas.microsoft.com/office/drawing/2014/main" id="{24043A4D-6201-49C7-AFD9-0B559FBE1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600200"/>
            <a:ext cx="88773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A084F0E1-271D-4EE7-AEB6-2D52575446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Class One Lever</a:t>
            </a:r>
          </a:p>
        </p:txBody>
      </p:sp>
      <p:pic>
        <p:nvPicPr>
          <p:cNvPr id="6147" name="Picture 3" descr="A class one lever system has the fulcrum in the middle like a see saw.">
            <a:extLst>
              <a:ext uri="{FF2B5EF4-FFF2-40B4-BE49-F238E27FC236}">
                <a16:creationId xmlns:a16="http://schemas.microsoft.com/office/drawing/2014/main" id="{B372D888-4360-4EE3-B5E5-789E7C56E4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606550"/>
            <a:ext cx="8877300" cy="364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77EF3BD4-9559-418D-884E-67E7F77F9D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Class Two Lever</a:t>
            </a:r>
          </a:p>
        </p:txBody>
      </p:sp>
      <p:pic>
        <p:nvPicPr>
          <p:cNvPr id="7171" name="Picture 3" descr="A class lever system has the load in the center, such as the load of using a wheel barrow.">
            <a:extLst>
              <a:ext uri="{FF2B5EF4-FFF2-40B4-BE49-F238E27FC236}">
                <a16:creationId xmlns:a16="http://schemas.microsoft.com/office/drawing/2014/main" id="{125184C1-C298-4AA9-9825-97ACCB93F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1600200"/>
            <a:ext cx="88773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87779929-58F7-4FED-9858-A0078AA1F9F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Class Three Lever</a:t>
            </a:r>
          </a:p>
        </p:txBody>
      </p:sp>
      <p:pic>
        <p:nvPicPr>
          <p:cNvPr id="8195" name="Picture 3" descr="A class 3 lever system has the effort in the center, like lifting something with a shovel or tweezers.">
            <a:extLst>
              <a:ext uri="{FF2B5EF4-FFF2-40B4-BE49-F238E27FC236}">
                <a16:creationId xmlns:a16="http://schemas.microsoft.com/office/drawing/2014/main" id="{A2FC118B-8835-4129-BCA1-2357B8C9E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73201"/>
            <a:ext cx="8877300" cy="363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A766DADE-8394-4967-B11A-2FBCA96AD0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Muscle Group Actions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9F04517D-5069-4C2F-B478-1D3E5BA6611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Agonist</a:t>
            </a:r>
          </a:p>
          <a:p>
            <a:r>
              <a:rPr lang="en-US" altLang="en-US"/>
              <a:t>Antagonist</a:t>
            </a:r>
          </a:p>
          <a:p>
            <a:r>
              <a:rPr lang="en-US" altLang="en-US"/>
              <a:t>Synergist</a:t>
            </a:r>
          </a:p>
          <a:p>
            <a:r>
              <a:rPr lang="en-US" altLang="en-US"/>
              <a:t>Fixator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oaring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Designs\Soaring.pot</Template>
  <TotalTime>12</TotalTime>
  <Words>85</Words>
  <Application>Microsoft Office PowerPoint</Application>
  <PresentationFormat>On-screen Show (4:3)</PresentationFormat>
  <Paragraphs>23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Times New Roman</vt:lpstr>
      <vt:lpstr>Arial</vt:lpstr>
      <vt:lpstr>Wingdings</vt:lpstr>
      <vt:lpstr>Soaring</vt:lpstr>
      <vt:lpstr>Movement of Skeletal Muscle</vt:lpstr>
      <vt:lpstr>PowerPoint Presentation</vt:lpstr>
      <vt:lpstr>PowerPoint Presentation</vt:lpstr>
      <vt:lpstr>Lever Systems</vt:lpstr>
      <vt:lpstr>Lever Systems</vt:lpstr>
      <vt:lpstr>Class One Lever</vt:lpstr>
      <vt:lpstr>Class Two Lever</vt:lpstr>
      <vt:lpstr>Class Three Lever</vt:lpstr>
      <vt:lpstr>Muscle Group Actions</vt:lpstr>
      <vt:lpstr>Naming of Skeletal Muscles</vt:lpstr>
      <vt:lpstr>PowerPoint Presentation</vt:lpstr>
    </vt:vector>
  </TitlesOfParts>
  <Company>MSCD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Movement of Skeletal Muscle</dc:title>
  <dc:creator>Infotech</dc:creator>
  <cp:lastModifiedBy>Clare Hays</cp:lastModifiedBy>
  <cp:revision>8</cp:revision>
  <dcterms:created xsi:type="dcterms:W3CDTF">2002-02-28T20:14:03Z</dcterms:created>
  <dcterms:modified xsi:type="dcterms:W3CDTF">2020-07-18T15:45:00Z</dcterms:modified>
</cp:coreProperties>
</file>