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9"/>
  </p:handoutMasterIdLst>
  <p:sldIdLst>
    <p:sldId id="256" r:id="rId2"/>
    <p:sldId id="293" r:id="rId3"/>
    <p:sldId id="287" r:id="rId4"/>
    <p:sldId id="288" r:id="rId5"/>
    <p:sldId id="286" r:id="rId6"/>
    <p:sldId id="284" r:id="rId7"/>
    <p:sldId id="285" r:id="rId8"/>
    <p:sldId id="290" r:id="rId9"/>
    <p:sldId id="282" r:id="rId10"/>
    <p:sldId id="283" r:id="rId11"/>
    <p:sldId id="258" r:id="rId12"/>
    <p:sldId id="260" r:id="rId13"/>
    <p:sldId id="261" r:id="rId14"/>
    <p:sldId id="262" r:id="rId15"/>
    <p:sldId id="289" r:id="rId16"/>
    <p:sldId id="291" r:id="rId17"/>
    <p:sldId id="298" r:id="rId18"/>
    <p:sldId id="299" r:id="rId19"/>
    <p:sldId id="308" r:id="rId20"/>
    <p:sldId id="292" r:id="rId21"/>
    <p:sldId id="266" r:id="rId22"/>
    <p:sldId id="297" r:id="rId23"/>
    <p:sldId id="263" r:id="rId24"/>
    <p:sldId id="267" r:id="rId25"/>
    <p:sldId id="268" r:id="rId26"/>
    <p:sldId id="269" r:id="rId27"/>
    <p:sldId id="309" r:id="rId28"/>
    <p:sldId id="270" r:id="rId29"/>
    <p:sldId id="306" r:id="rId30"/>
    <p:sldId id="271" r:id="rId31"/>
    <p:sldId id="272" r:id="rId32"/>
    <p:sldId id="273" r:id="rId33"/>
    <p:sldId id="274" r:id="rId34"/>
    <p:sldId id="307" r:id="rId35"/>
    <p:sldId id="277" r:id="rId36"/>
    <p:sldId id="304" r:id="rId37"/>
    <p:sldId id="278" r:id="rId38"/>
  </p:sldIdLst>
  <p:sldSz cx="9144000" cy="6858000" type="screen4x3"/>
  <p:notesSz cx="7102475" cy="8991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652" autoAdjust="0"/>
    <p:restoredTop sz="90929"/>
  </p:normalViewPr>
  <p:slideViewPr>
    <p:cSldViewPr>
      <p:cViewPr varScale="1">
        <p:scale>
          <a:sx n="104" d="100"/>
          <a:sy n="104" d="100"/>
        </p:scale>
        <p:origin x="64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74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313" y="0"/>
            <a:ext cx="3078162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2338"/>
            <a:ext cx="307816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313" y="8542338"/>
            <a:ext cx="3078162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F6AF401-8CEE-425B-B2EC-8F6DBD28ED4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682A8-7908-4903-8106-12E05D7E66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BFDE3E-8864-4D80-87E2-C88F667DB1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CDBB44-BC6A-4523-9544-0EDF8D370D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FE60994-DB36-4DF5-932B-C66FEE27F0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81D9478-6823-4A72-AA05-D900ACDA40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CFE2A19-7AB4-4DCF-991E-CD62223FB5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3A852B-C73F-4C98-B8E0-F36B1FA8C4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5920C9-93DD-4655-853D-05DAD98F9B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4B538-DA44-4169-8481-8C856BB72B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56A357-2015-4497-9927-26A1CE3DB7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4D9AEE-148F-42C7-BF4F-916649EBE2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2707F0-C2BD-4DB7-BDFC-73A02056CB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2CF0C9-2BB5-46C0-997F-88F1B0B61E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A65880-81D5-461B-85EC-9B6F906339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97D702-35F5-4F34-A37F-25CB112F26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5A685DA-7DA6-4B47-B10E-AEC7DB432E6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9144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/>
              <a:t>What Is Animal Physiology?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2672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Is part of the biological sciences.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Is the study of how animals function (‘how animals work”)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Studies the function of animal cells, tissues, organ, systems and organism.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Studies the mechanisms that operate at all levels of organization, from molecules to whole organisms and their relation with the environment.</a:t>
            </a:r>
          </a:p>
          <a:p>
            <a:pPr>
              <a:lnSpc>
                <a:spcPct val="90000"/>
              </a:lnSpc>
            </a:pPr>
            <a:endParaRPr lang="en-US" sz="2800" dirty="0"/>
          </a:p>
          <a:p>
            <a:pPr>
              <a:lnSpc>
                <a:spcPct val="90000"/>
              </a:lnSpc>
            </a:pPr>
            <a:endParaRPr lang="en-US" sz="2800" dirty="0"/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62" name="Picture 6" descr="ATP is created via glycolysis of glucose 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152525"/>
            <a:ext cx="8153400" cy="4029075"/>
          </a:xfrm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2954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/>
              <a:t>Physiological Processes Contribute to Survival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514600"/>
            <a:ext cx="7772400" cy="28194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dirty="0"/>
              <a:t>During exercise a person sweats </a:t>
            </a:r>
            <a:r>
              <a:rPr lang="en-US" b="1" dirty="0"/>
              <a:t>because </a:t>
            </a:r>
            <a:r>
              <a:rPr lang="en-US" dirty="0"/>
              <a:t>the body needs to get rid of excess heat.</a:t>
            </a:r>
          </a:p>
          <a:p>
            <a:r>
              <a:rPr lang="en-US" dirty="0"/>
              <a:t>This is an explanation in terms of purpose (</a:t>
            </a:r>
            <a:r>
              <a:rPr lang="en-US" i="1" dirty="0"/>
              <a:t>teleological</a:t>
            </a:r>
            <a:r>
              <a:rPr lang="en-US" dirty="0"/>
              <a:t>). In science we prefer </a:t>
            </a:r>
            <a:r>
              <a:rPr lang="en-US" b="1" i="1" dirty="0"/>
              <a:t>mechanistic</a:t>
            </a:r>
            <a:r>
              <a:rPr lang="en-US" dirty="0"/>
              <a:t> explanations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/>
              <a:t>GOOD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828800"/>
            <a:ext cx="3810000" cy="42672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sz="2800"/>
              <a:t>The furnace is on because the temperature has fallen below the thermostat's set point and the electrical current in the connecting wires has turned the heater on</a:t>
            </a:r>
          </a:p>
        </p:txBody>
      </p:sp>
      <p:pic>
        <p:nvPicPr>
          <p:cNvPr id="12297" name="Picture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3179763"/>
            <a:ext cx="3810000" cy="1717675"/>
          </a:xfrm>
          <a:ln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/>
              <a:t>NOT SO GOOD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3124200"/>
            <a:ext cx="3810000" cy="15240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sz="2800"/>
              <a:t>The furnace is on because the house needs heat.</a:t>
            </a:r>
          </a:p>
        </p:txBody>
      </p:sp>
      <p:pic>
        <p:nvPicPr>
          <p:cNvPr id="13317" name="Picture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91075" y="1676400"/>
            <a:ext cx="3819525" cy="5029200"/>
          </a:xfrm>
          <a:ln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457200"/>
            <a:ext cx="7772400" cy="41148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/>
              <a:t>The fact that a process is beneficial, is interesting and important, but should not be confused with the explanation of </a:t>
            </a:r>
            <a:r>
              <a:rPr lang="en-US" b="1"/>
              <a:t>the mechanism</a:t>
            </a:r>
            <a:r>
              <a:rPr lang="en-US"/>
              <a:t> by which the process occurs.</a:t>
            </a:r>
          </a:p>
        </p:txBody>
      </p:sp>
      <p:pic>
        <p:nvPicPr>
          <p:cNvPr id="14341" name="Picture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2819400"/>
            <a:ext cx="1928813" cy="1673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27432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/>
              <a:t>Teleological explanations are more relevant to the origin (evolution) or to the adaptive value of a particular mechanism.</a:t>
            </a:r>
          </a:p>
          <a:p>
            <a:r>
              <a:rPr lang="en-US"/>
              <a:t>Why do animals posses the mechanism that they do?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2209800"/>
            <a:ext cx="6477000" cy="19812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/>
              <a:t>Mechanistic physiology</a:t>
            </a:r>
          </a:p>
          <a:p>
            <a:r>
              <a:rPr lang="en-US"/>
              <a:t>Evolutionary physiology.</a:t>
            </a:r>
          </a:p>
          <a:p>
            <a:r>
              <a:rPr lang="en-US"/>
              <a:t>Environmental physiology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sz="4000"/>
              <a:t>Mechanistic Physiology Explanation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667000"/>
            <a:ext cx="7772400" cy="1981200"/>
          </a:xfrm>
          <a:solidFill>
            <a:srgbClr val="FFCC00"/>
          </a:solidFill>
          <a:ln w="57150">
            <a:solidFill>
              <a:schemeClr val="tx1"/>
            </a:solidFill>
          </a:ln>
        </p:spPr>
        <p:txBody>
          <a:bodyPr/>
          <a:lstStyle/>
          <a:p>
            <a:r>
              <a:rPr lang="en-US"/>
              <a:t>Is the answer to the question:</a:t>
            </a:r>
          </a:p>
          <a:p>
            <a:r>
              <a:rPr lang="en-US"/>
              <a:t>How does it work?</a:t>
            </a:r>
          </a:p>
          <a:p>
            <a:r>
              <a:rPr lang="en-US"/>
              <a:t>Emphasizes the mechanism of a function.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001000" cy="11430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sz="4000"/>
              <a:t>Evolutionary Physiology Explanation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86000"/>
            <a:ext cx="7772400" cy="36576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sz="2800" dirty="0"/>
              <a:t>Is the answer to the question:</a:t>
            </a:r>
          </a:p>
          <a:p>
            <a:r>
              <a:rPr lang="en-US" sz="2800" dirty="0"/>
              <a:t>Why an animal possesses a given physiological mechanism?</a:t>
            </a:r>
          </a:p>
          <a:p>
            <a:r>
              <a:rPr lang="en-US" sz="2800" dirty="0"/>
              <a:t>It tries to reveal the significance of mechanisms found in living present day animals.</a:t>
            </a:r>
          </a:p>
          <a:p>
            <a:r>
              <a:rPr lang="en-US" sz="2800" dirty="0"/>
              <a:t>Random genetic variation.</a:t>
            </a:r>
          </a:p>
          <a:p>
            <a:r>
              <a:rPr lang="en-US" sz="2800" dirty="0"/>
              <a:t>Selective pressure leads to adaptation.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3528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dirty="0"/>
              <a:t>Is the answer to the question:</a:t>
            </a:r>
          </a:p>
          <a:p>
            <a:r>
              <a:rPr lang="en-US" dirty="0"/>
              <a:t>How does a particular physiological response helps the animal survive in a new and usually physiologically challenging environment?</a:t>
            </a:r>
          </a:p>
          <a:p>
            <a:r>
              <a:rPr lang="en-US" dirty="0"/>
              <a:t>Limited to the life of the animal.</a:t>
            </a:r>
          </a:p>
          <a:p>
            <a:endParaRPr lang="en-US" dirty="0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609600"/>
            <a:ext cx="8686800" cy="11430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sz="4000"/>
              <a:t>Environmental Physiology Explanation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7" name="Picture 9" descr="Levels of organization from simple atoms to biosphere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00200" y="152400"/>
            <a:ext cx="6083300" cy="6553200"/>
          </a:xfrm>
          <a:solidFill>
            <a:srgbClr val="FFCC00"/>
          </a:solidFill>
          <a:ln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dirty="0"/>
              <a:t>Internal environment &amp; its maintenance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28956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/>
              <a:t>Most of the cells (of multicellular animals) live in the internal environment. Fluid immediately surrounding the cells </a:t>
            </a:r>
          </a:p>
          <a:p>
            <a:r>
              <a:rPr lang="en-US"/>
              <a:t>Not the external environment. Environment outside the body</a:t>
            </a:r>
          </a:p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152400" cy="152400"/>
          </a:xfrm>
        </p:spPr>
        <p:txBody>
          <a:bodyPr/>
          <a:lstStyle/>
          <a:p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953000" y="1219200"/>
            <a:ext cx="3810000" cy="41148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Cells can not take oxygen from the external environment.</a:t>
            </a:r>
          </a:p>
          <a:p>
            <a:pPr>
              <a:lnSpc>
                <a:spcPct val="90000"/>
              </a:lnSpc>
            </a:pPr>
            <a:r>
              <a:rPr lang="en-US" sz="2800"/>
              <a:t>They are not in direct contact with the air surrounding the body.</a:t>
            </a:r>
          </a:p>
          <a:p>
            <a:pPr>
              <a:lnSpc>
                <a:spcPct val="90000"/>
              </a:lnSpc>
            </a:pPr>
            <a:r>
              <a:rPr lang="en-US" sz="2800"/>
              <a:t>Cells are surrounded by the internal environment.</a:t>
            </a:r>
          </a:p>
          <a:p>
            <a:pPr>
              <a:lnSpc>
                <a:spcPct val="90000"/>
              </a:lnSpc>
            </a:pPr>
            <a:endParaRPr lang="en-US" sz="2800"/>
          </a:p>
        </p:txBody>
      </p:sp>
      <p:pic>
        <p:nvPicPr>
          <p:cNvPr id="19463" name="Picture 7" descr="Single cell can get oxygen straight from the environ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870075"/>
            <a:ext cx="4495800" cy="2757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19466" name="Rectangle 10"/>
          <p:cNvSpPr>
            <a:spLocks noGrp="1" noChangeArrowheads="1"/>
          </p:cNvSpPr>
          <p:nvPr>
            <p:ph type="clipArt" sz="half" idx="2"/>
          </p:nvPr>
        </p:nvSpPr>
        <p:spPr>
          <a:xfrm>
            <a:off x="7010400" y="304800"/>
            <a:ext cx="990600" cy="304800"/>
          </a:xfrm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8615" name="Object 7" descr="Human fluids with 2/3 intracellular fluid and 1/3 extracellular fluid which is comprised of interstitial fluid and plasma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2228132"/>
              </p:ext>
            </p:extLst>
          </p:nvPr>
        </p:nvGraphicFramePr>
        <p:xfrm>
          <a:off x="152400" y="1666875"/>
          <a:ext cx="8915400" cy="420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7" name="Image" r:id="rId3" imgW="12469841" imgH="5879365" progId="">
                  <p:embed/>
                </p:oleObj>
              </mc:Choice>
              <mc:Fallback>
                <p:oleObj name="Image" r:id="rId3" imgW="12469841" imgH="5879365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666875"/>
                        <a:ext cx="8915400" cy="420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/>
              <a:t>HOMEOSTASIS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/>
              <a:t>The concept of homeostasis is central to the study of physiology.</a:t>
            </a:r>
          </a:p>
          <a:p>
            <a:r>
              <a:rPr lang="en-US"/>
              <a:t>Relative constancy of the internal environment.</a:t>
            </a:r>
          </a:p>
          <a:p>
            <a:r>
              <a:rPr lang="en-US"/>
              <a:t>Most of the cells of multicellular organisms live not in the external environment but in the internal environment.</a:t>
            </a:r>
          </a:p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/>
              <a:t>Homeostatic Control Systems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" y="1981200"/>
            <a:ext cx="3810000" cy="41148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sz="2800"/>
              <a:t>The relative constancy of the internal environment is called homeostasis.</a:t>
            </a:r>
          </a:p>
          <a:p>
            <a:r>
              <a:rPr lang="en-US" sz="2800"/>
              <a:t>Changes do occur but are limited and kept within narrow limits by homeostatic control system.</a:t>
            </a:r>
          </a:p>
          <a:p>
            <a:endParaRPr lang="en-US" sz="2800"/>
          </a:p>
        </p:txBody>
      </p:sp>
      <p:graphicFrame>
        <p:nvGraphicFramePr>
          <p:cNvPr id="20486" name="Object 6" descr="Large external fluctuations are resulting in small internal fluctuations in fish showing homeostasis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858451935"/>
              </p:ext>
            </p:extLst>
          </p:nvPr>
        </p:nvGraphicFramePr>
        <p:xfrm>
          <a:off x="4114800" y="1809750"/>
          <a:ext cx="4800600" cy="459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Image" r:id="rId3" imgW="5815873" imgH="5561905" progId="">
                  <p:embed/>
                </p:oleObj>
              </mc:Choice>
              <mc:Fallback>
                <p:oleObj name="Image" r:id="rId3" imgW="5815873" imgH="5561905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1809750"/>
                        <a:ext cx="4800600" cy="459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676400"/>
            <a:ext cx="3810000" cy="44196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sz="2800"/>
              <a:t>Homeostatic control systems function is to keep the relative constancy of the internal environment.</a:t>
            </a:r>
          </a:p>
          <a:p>
            <a:r>
              <a:rPr lang="en-US" sz="2800"/>
              <a:t>They initiate responses that minimize changes in the internal environment   </a:t>
            </a:r>
          </a:p>
        </p:txBody>
      </p:sp>
      <p:graphicFrame>
        <p:nvGraphicFramePr>
          <p:cNvPr id="21511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875213" y="381000"/>
          <a:ext cx="3773487" cy="617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" name="Image" r:id="rId3" imgW="3479365" imgH="5688889" progId="">
                  <p:embed/>
                </p:oleObj>
              </mc:Choice>
              <mc:Fallback>
                <p:oleObj name="Image" r:id="rId3" imgW="3479365" imgH="5688889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5213" y="381000"/>
                        <a:ext cx="3773487" cy="617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153400" cy="9906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sz="4000"/>
              <a:t>Negative Feedback Control Systems.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524000"/>
            <a:ext cx="3352800" cy="46482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Continuous sampling of controlled variable couple to corrective action.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The variable being regulated (temperature, salinity, etc.) brings about responses that move the variable in a direction opposite of the direction of the original change.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graphicFrame>
        <p:nvGraphicFramePr>
          <p:cNvPr id="22539" name="Object 11" descr="Air conditioner shown as effector in negative feedback system with thermometer as receptor and thermostat as control center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1251210"/>
              </p:ext>
            </p:extLst>
          </p:nvPr>
        </p:nvGraphicFramePr>
        <p:xfrm>
          <a:off x="3657600" y="1544638"/>
          <a:ext cx="5334000" cy="459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1" name="Image" r:id="rId3" imgW="11606349" imgH="9993651" progId="">
                  <p:embed/>
                </p:oleObj>
              </mc:Choice>
              <mc:Fallback>
                <p:oleObj name="Image" r:id="rId3" imgW="11606349" imgH="9993651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1544638"/>
                        <a:ext cx="5334000" cy="459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93187" name="Object 3" descr="Air conditioner shown as effector in negative feedback system with thermometer as receptor and thermostat as control center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5165349"/>
              </p:ext>
            </p:extLst>
          </p:nvPr>
        </p:nvGraphicFramePr>
        <p:xfrm>
          <a:off x="990600" y="133350"/>
          <a:ext cx="7543800" cy="649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9" name="Image" r:id="rId3" imgW="11606349" imgH="9993651" progId="">
                  <p:embed/>
                </p:oleObj>
              </mc:Choice>
              <mc:Fallback>
                <p:oleObj name="Image" r:id="rId3" imgW="11606349" imgH="9993651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33350"/>
                        <a:ext cx="7543800" cy="6496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2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81200"/>
            <a:ext cx="3429000" cy="38100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sz="2800" dirty="0"/>
              <a:t>Negative feedback control systems must have a sensor </a:t>
            </a:r>
          </a:p>
          <a:p>
            <a:r>
              <a:rPr lang="en-US" sz="2800" dirty="0"/>
              <a:t>There must be a set point=preferred physiological state.</a:t>
            </a:r>
          </a:p>
          <a:p>
            <a:r>
              <a:rPr lang="en-US" sz="2800" dirty="0"/>
              <a:t>Error signal triggers response.</a:t>
            </a:r>
          </a:p>
        </p:txBody>
      </p:sp>
      <p:graphicFrame>
        <p:nvGraphicFramePr>
          <p:cNvPr id="23561" name="Object 9" descr="Graph showing negative feedback keeping room temperature at some preferred state known as a set point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370356843"/>
              </p:ext>
            </p:extLst>
          </p:nvPr>
        </p:nvGraphicFramePr>
        <p:xfrm>
          <a:off x="3886200" y="1550988"/>
          <a:ext cx="5105400" cy="454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3" name="Image" r:id="rId3" imgW="3923810" imgH="3492063" progId="">
                  <p:embed/>
                </p:oleObj>
              </mc:Choice>
              <mc:Fallback>
                <p:oleObj name="Image" r:id="rId3" imgW="3923810" imgH="3492063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1550988"/>
                        <a:ext cx="5105400" cy="454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209800"/>
            <a:ext cx="7772400" cy="11430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/>
              <a:t>Regulation of Body Temperature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743200"/>
            <a:ext cx="7772400" cy="14478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sz="4000"/>
              <a:t>Why do I want to study physiology?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 </a:t>
            </a:r>
          </a:p>
          <a:p>
            <a:pPr lvl="1"/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6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587" name="Rectangle 11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/>
          </a:p>
        </p:txBody>
      </p:sp>
      <p:graphicFrame>
        <p:nvGraphicFramePr>
          <p:cNvPr id="24585" name="Object 9" descr="Negative feedback regulating body temperature with receptors in the skin, brain as the control center and sweat glands as effectors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37901501"/>
              </p:ext>
            </p:extLst>
          </p:nvPr>
        </p:nvGraphicFramePr>
        <p:xfrm>
          <a:off x="914400" y="263525"/>
          <a:ext cx="7543800" cy="622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7" name="Image" r:id="rId3" imgW="12304762" imgH="10158730" progId="">
                  <p:embed/>
                </p:oleObj>
              </mc:Choice>
              <mc:Fallback>
                <p:oleObj name="Image" r:id="rId3" imgW="12304762" imgH="1015873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63525"/>
                        <a:ext cx="7543800" cy="6227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25607" name="Object 7" descr="Body temperature is maintained at a set point of 37 degrees Celsius as a result of negative feedback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90699644"/>
              </p:ext>
            </p:extLst>
          </p:nvPr>
        </p:nvGraphicFramePr>
        <p:xfrm>
          <a:off x="971550" y="1387475"/>
          <a:ext cx="6953250" cy="447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9" name="Image" r:id="rId3" imgW="3390476" imgH="2184127" progId="">
                  <p:embed/>
                </p:oleObj>
              </mc:Choice>
              <mc:Fallback>
                <p:oleObj name="Image" r:id="rId3" imgW="3390476" imgH="2184127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387475"/>
                        <a:ext cx="6953250" cy="447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26631" name="Object 7" descr="Flow chart showing cold room temperature leads to decrease in heat loss from body and increase in heat production to return to set point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71593753"/>
              </p:ext>
            </p:extLst>
          </p:nvPr>
        </p:nvGraphicFramePr>
        <p:xfrm>
          <a:off x="2338388" y="304800"/>
          <a:ext cx="3529012" cy="624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Image" r:id="rId3" imgW="5942857" imgH="10526984" progId="">
                  <p:embed/>
                </p:oleObj>
              </mc:Choice>
              <mc:Fallback>
                <p:oleObj name="Image" r:id="rId3" imgW="5942857" imgH="10526984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8388" y="304800"/>
                        <a:ext cx="3529012" cy="624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81200"/>
            <a:ext cx="2743200" cy="32766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sz="2400"/>
              <a:t>Most homeostatic control systems belong to the general category of stimulus-response sequences known as reflexes.</a:t>
            </a:r>
          </a:p>
        </p:txBody>
      </p:sp>
      <p:graphicFrame>
        <p:nvGraphicFramePr>
          <p:cNvPr id="27655" name="Object 7" descr="Stimulus response pathway involves a receptor, integrating center and effector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722025467"/>
              </p:ext>
            </p:extLst>
          </p:nvPr>
        </p:nvGraphicFramePr>
        <p:xfrm>
          <a:off x="3429000" y="658813"/>
          <a:ext cx="5562600" cy="543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7" name="Image" r:id="rId3" imgW="5536508" imgH="5409524" progId="">
                  <p:embed/>
                </p:oleObj>
              </mc:Choice>
              <mc:Fallback>
                <p:oleObj name="Image" r:id="rId3" imgW="5536508" imgH="5409524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658813"/>
                        <a:ext cx="5562600" cy="5437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209800"/>
            <a:ext cx="7772400" cy="11430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/>
              <a:t>Conformity and Regulation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3810000" cy="41148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sz="2800"/>
              <a:t>Animal confronted with changes in environment respond in 2 ways.</a:t>
            </a:r>
          </a:p>
          <a:p>
            <a:r>
              <a:rPr lang="en-US" sz="2800"/>
              <a:t>Conformers: Internal body changes parallel external conditions.</a:t>
            </a:r>
          </a:p>
          <a:p>
            <a:r>
              <a:rPr lang="en-US" sz="2800"/>
              <a:t>Unable to maintain homeostasis.</a:t>
            </a:r>
          </a:p>
        </p:txBody>
      </p:sp>
      <p:graphicFrame>
        <p:nvGraphicFramePr>
          <p:cNvPr id="30727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191000" y="990600"/>
          <a:ext cx="487680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9" name="Image" r:id="rId3" imgW="5168254" imgH="5650794" progId="">
                  <p:embed/>
                </p:oleObj>
              </mc:Choice>
              <mc:Fallback>
                <p:oleObj name="Image" r:id="rId3" imgW="5168254" imgH="5650794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990600"/>
                        <a:ext cx="4876800" cy="533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Rectangle 5"/>
          <p:cNvSpPr>
            <a:spLocks noGrp="1" noChangeArrowheads="1"/>
          </p:cNvSpPr>
          <p:nvPr>
            <p:ph type="title"/>
          </p:nvPr>
        </p:nvSpPr>
        <p:spPr>
          <a:xfrm>
            <a:off x="8382000" y="609600"/>
            <a:ext cx="76200" cy="457200"/>
          </a:xfrm>
        </p:spPr>
        <p:txBody>
          <a:bodyPr/>
          <a:lstStyle/>
          <a:p>
            <a:endParaRPr lang="en-US" sz="4000"/>
          </a:p>
        </p:txBody>
      </p:sp>
      <p:graphicFrame>
        <p:nvGraphicFramePr>
          <p:cNvPr id="76806" name="Object 6" descr="Salmon is shown as a temperature conformer with its body temperature rising as water temperature rises.  It is a chloride regulator because as chloride rises in water, its internal chloride is constant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2338383"/>
              </p:ext>
            </p:extLst>
          </p:nvPr>
        </p:nvGraphicFramePr>
        <p:xfrm>
          <a:off x="381000" y="454025"/>
          <a:ext cx="8305800" cy="610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8" name="Image" r:id="rId3" imgW="15339683" imgH="11276190" progId="">
                  <p:embed/>
                </p:oleObj>
              </mc:Choice>
              <mc:Fallback>
                <p:oleObj name="Image" r:id="rId3" imgW="15339683" imgH="1127619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54025"/>
                        <a:ext cx="8305800" cy="610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3657600" cy="33528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sz="2800" dirty="0"/>
              <a:t>Regulators: Use mechanisms to regulate their internal environment over </a:t>
            </a:r>
            <a:r>
              <a:rPr lang="en-US" sz="2800"/>
              <a:t>a range </a:t>
            </a:r>
            <a:r>
              <a:rPr lang="en-US" sz="2800" dirty="0"/>
              <a:t>of external environment changes.</a:t>
            </a:r>
          </a:p>
        </p:txBody>
      </p:sp>
      <p:graphicFrame>
        <p:nvGraphicFramePr>
          <p:cNvPr id="31751" name="Object 7" descr="A regulator strives for a zone of stability where homeostasis is maintained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138742907"/>
              </p:ext>
            </p:extLst>
          </p:nvPr>
        </p:nvGraphicFramePr>
        <p:xfrm>
          <a:off x="4572000" y="762000"/>
          <a:ext cx="4405313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Image" r:id="rId3" imgW="4317460" imgH="5600000" progId="">
                  <p:embed/>
                </p:oleObj>
              </mc:Choice>
              <mc:Fallback>
                <p:oleObj name="Image" r:id="rId3" imgW="4317460" imgH="56000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762000"/>
                        <a:ext cx="4405313" cy="571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371600"/>
            <a:ext cx="7772400" cy="3962400"/>
          </a:xfrm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 dirty="0"/>
              <a:t>It is one of the key disciplines for understanding.</a:t>
            </a:r>
          </a:p>
          <a:p>
            <a:pPr lvl="1"/>
            <a:r>
              <a:rPr lang="en-US" dirty="0"/>
              <a:t>The fundamental biology of all animals.</a:t>
            </a:r>
          </a:p>
          <a:p>
            <a:pPr lvl="1"/>
            <a:r>
              <a:rPr lang="en-US" dirty="0"/>
              <a:t>Human health and disease.</a:t>
            </a:r>
          </a:p>
          <a:p>
            <a:pPr lvl="1"/>
            <a:r>
              <a:rPr lang="en-US" dirty="0"/>
              <a:t>Animal health and disease. </a:t>
            </a:r>
          </a:p>
          <a:p>
            <a:pPr lvl="1"/>
            <a:r>
              <a:rPr lang="en-US" dirty="0"/>
              <a:t>Gives you culture (allows for a better understanding of the universe that surrounds us).</a:t>
            </a:r>
          </a:p>
          <a:p>
            <a:pPr lvl="1"/>
            <a:endParaRPr lang="en-US" dirty="0"/>
          </a:p>
          <a:p>
            <a:pPr lvl="1">
              <a:buFontTx/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FFCC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n-US"/>
              <a:t>Is an </a:t>
            </a:r>
            <a:r>
              <a:rPr lang="en-US">
                <a:solidFill>
                  <a:schemeClr val="tx1"/>
                </a:solidFill>
              </a:rPr>
              <a:t>integrative</a:t>
            </a:r>
            <a:r>
              <a:rPr lang="en-US"/>
              <a:t> discipline</a:t>
            </a:r>
          </a:p>
        </p:txBody>
      </p:sp>
      <p:pic>
        <p:nvPicPr>
          <p:cNvPr id="51206" name="Picture 6" descr="Biomechanics showing a fish swimming because of thrust through wate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3276600"/>
            <a:ext cx="8229600" cy="2498725"/>
          </a:xfrm>
          <a:solidFill>
            <a:srgbClr val="FFCC00"/>
          </a:solidFill>
          <a:ln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7110" name="Picture 6" descr="Intrgration 0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828675"/>
            <a:ext cx="7772400" cy="4886325"/>
          </a:xfrm>
          <a:solidFill>
            <a:srgbClr val="FFCC00"/>
          </a:solidFill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9163" name="Object 11" descr="Swimming muscles of a fish 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377997"/>
              </p:ext>
            </p:extLst>
          </p:nvPr>
        </p:nvGraphicFramePr>
        <p:xfrm>
          <a:off x="949325" y="1600200"/>
          <a:ext cx="7243763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5" name="Image" r:id="rId3" imgW="10907937" imgH="6196825" progId="">
                  <p:embed/>
                </p:oleObj>
              </mc:Choice>
              <mc:Fallback>
                <p:oleObj name="Image" r:id="rId3" imgW="10907937" imgH="6196825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9325" y="1600200"/>
                        <a:ext cx="7243763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762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9398" name="Picture 6" descr="Cross section of a fish showing spinal cord, spinal nerves and muscle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990600"/>
            <a:ext cx="6858000" cy="4792663"/>
          </a:xfrm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991" name="Picture 7" descr="Graph showing voltage changes with tim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95400" y="1020763"/>
            <a:ext cx="6477000" cy="5129212"/>
          </a:xfrm>
          <a:ln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661</Words>
  <Application>Microsoft Office PowerPoint</Application>
  <PresentationFormat>On-screen Show (4:3)</PresentationFormat>
  <Paragraphs>70</Paragraphs>
  <Slides>37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Times New Roman</vt:lpstr>
      <vt:lpstr>Default Design</vt:lpstr>
      <vt:lpstr>Image</vt:lpstr>
      <vt:lpstr>What Is Animal Physiology?</vt:lpstr>
      <vt:lpstr>PowerPoint Presentation</vt:lpstr>
      <vt:lpstr>Why do I want to study physiology?</vt:lpstr>
      <vt:lpstr>PowerPoint Presentation</vt:lpstr>
      <vt:lpstr>Is an integrative discipline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Physiological Processes Contribute to Survival</vt:lpstr>
      <vt:lpstr>GOOD</vt:lpstr>
      <vt:lpstr>NOT SO GOOD</vt:lpstr>
      <vt:lpstr>PowerPoint Presentation</vt:lpstr>
      <vt:lpstr>PowerPoint Presentation</vt:lpstr>
      <vt:lpstr>PowerPoint Presentation</vt:lpstr>
      <vt:lpstr>Mechanistic Physiology Explanation</vt:lpstr>
      <vt:lpstr>Evolutionary Physiology Explanation</vt:lpstr>
      <vt:lpstr>Environmental Physiology Explanation</vt:lpstr>
      <vt:lpstr>Internal environment &amp; its maintenance</vt:lpstr>
      <vt:lpstr>PowerPoint Presentation</vt:lpstr>
      <vt:lpstr>PowerPoint Presentation</vt:lpstr>
      <vt:lpstr>HOMEOSTASIS</vt:lpstr>
      <vt:lpstr>Homeostatic Control Systems</vt:lpstr>
      <vt:lpstr>PowerPoint Presentation</vt:lpstr>
      <vt:lpstr>Negative Feedback Control Systems.</vt:lpstr>
      <vt:lpstr>PowerPoint Presentation</vt:lpstr>
      <vt:lpstr>PowerPoint Presentation</vt:lpstr>
      <vt:lpstr>Regulation of Body Temperature</vt:lpstr>
      <vt:lpstr>PowerPoint Presentation</vt:lpstr>
      <vt:lpstr>PowerPoint Presentation</vt:lpstr>
      <vt:lpstr>PowerPoint Presentation</vt:lpstr>
      <vt:lpstr>PowerPoint Presentation</vt:lpstr>
      <vt:lpstr>Conformity and Regulation</vt:lpstr>
      <vt:lpstr>PowerPoint Presentation</vt:lpstr>
      <vt:lpstr>PowerPoint Presentation</vt:lpstr>
      <vt:lpstr>PowerPoint Presentation</vt:lpstr>
    </vt:vector>
  </TitlesOfParts>
  <Company>MyCo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Animal Physiology?</dc:title>
  <dc:creator>Stefan Sillau</dc:creator>
  <cp:lastModifiedBy>Hays, Clare</cp:lastModifiedBy>
  <cp:revision>52</cp:revision>
  <dcterms:created xsi:type="dcterms:W3CDTF">2004-05-21T21:36:15Z</dcterms:created>
  <dcterms:modified xsi:type="dcterms:W3CDTF">2021-02-05T15:32:01Z</dcterms:modified>
</cp:coreProperties>
</file>