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4"/>
  </p:notesMasterIdLst>
  <p:sldIdLst>
    <p:sldId id="257" r:id="rId5"/>
    <p:sldId id="258" r:id="rId6"/>
    <p:sldId id="262" r:id="rId7"/>
    <p:sldId id="261" r:id="rId8"/>
    <p:sldId id="260" r:id="rId9"/>
    <p:sldId id="263" r:id="rId10"/>
    <p:sldId id="264" r:id="rId11"/>
    <p:sldId id="265"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8794" autoAdjust="0"/>
  </p:normalViewPr>
  <p:slideViewPr>
    <p:cSldViewPr snapToGrid="0">
      <p:cViewPr varScale="1">
        <p:scale>
          <a:sx n="97" d="100"/>
          <a:sy n="97"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E6E6A-162A-4BF1-ADE4-E5EF82A58EFB}"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6EDF6-5337-4E33-87D2-B46872E36F69}" type="slidenum">
              <a:rPr lang="en-US" smtClean="0"/>
              <a:t>‹#›</a:t>
            </a:fld>
            <a:endParaRPr lang="en-US"/>
          </a:p>
        </p:txBody>
      </p:sp>
    </p:spTree>
    <p:extLst>
      <p:ext uri="{BB962C8B-B14F-4D97-AF65-F5344CB8AC3E}">
        <p14:creationId xmlns:p14="http://schemas.microsoft.com/office/powerpoint/2010/main" val="225038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Hyflex</a:t>
            </a:r>
            <a:r>
              <a:rPr lang="en-US" dirty="0"/>
              <a:t> classes in the SWK department are classes that are originally scheduled as face-to-face classes, but that have some students attending on Zoom for any reason. This may be because of COVID exposure, or other pandemic related personal or family issues.</a:t>
            </a:r>
          </a:p>
        </p:txBody>
      </p:sp>
      <p:sp>
        <p:nvSpPr>
          <p:cNvPr id="4" name="Slide Number Placeholder 3"/>
          <p:cNvSpPr>
            <a:spLocks noGrp="1"/>
          </p:cNvSpPr>
          <p:nvPr>
            <p:ph type="sldNum" sz="quarter" idx="5"/>
          </p:nvPr>
        </p:nvSpPr>
        <p:spPr/>
        <p:txBody>
          <a:bodyPr/>
          <a:lstStyle/>
          <a:p>
            <a:fld id="{1A46EDF6-5337-4E33-87D2-B46872E36F69}" type="slidenum">
              <a:rPr lang="en-US" smtClean="0"/>
              <a:t>2</a:t>
            </a:fld>
            <a:endParaRPr lang="en-US"/>
          </a:p>
        </p:txBody>
      </p:sp>
    </p:spTree>
    <p:extLst>
      <p:ext uri="{BB962C8B-B14F-4D97-AF65-F5344CB8AC3E}">
        <p14:creationId xmlns:p14="http://schemas.microsoft.com/office/powerpoint/2010/main" val="216469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has provided several options for your classes:</a:t>
            </a:r>
          </a:p>
          <a:p>
            <a:endParaRPr lang="en-US" dirty="0"/>
          </a:p>
          <a:p>
            <a:pPr marL="228600" indent="-228600">
              <a:buAutoNum type="arabicPeriod"/>
            </a:pPr>
            <a:r>
              <a:rPr lang="en-US" dirty="0"/>
              <a:t>Mobile tech carts include a webcam, microphone and speakers. These are easy to use within Central Classroom, and connect easily to your personal/work laptop.</a:t>
            </a:r>
          </a:p>
          <a:p>
            <a:pPr marL="228600" indent="-228600">
              <a:buAutoNum type="arabicPeriod"/>
            </a:pPr>
            <a:r>
              <a:rPr lang="en-US" dirty="0"/>
              <a:t>The tech backpack is similar to the tech carts, but requires a little more effort to use. This is the best option if you are teaching in a building other than Central, or if you need a very portable option.</a:t>
            </a:r>
          </a:p>
          <a:p>
            <a:pPr marL="228600" indent="-228600">
              <a:buAutoNum type="arabicPeriod"/>
            </a:pPr>
            <a:r>
              <a:rPr lang="en-US" dirty="0"/>
              <a:t>We have more and more tech classrooms; these rooms have great technical options for </a:t>
            </a:r>
            <a:r>
              <a:rPr lang="en-US" dirty="0" err="1"/>
              <a:t>hyflex</a:t>
            </a:r>
            <a:r>
              <a:rPr lang="en-US" dirty="0"/>
              <a:t> classes. IT can help provide training</a:t>
            </a:r>
          </a:p>
        </p:txBody>
      </p:sp>
      <p:sp>
        <p:nvSpPr>
          <p:cNvPr id="4" name="Slide Number Placeholder 3"/>
          <p:cNvSpPr>
            <a:spLocks noGrp="1"/>
          </p:cNvSpPr>
          <p:nvPr>
            <p:ph type="sldNum" sz="quarter" idx="5"/>
          </p:nvPr>
        </p:nvSpPr>
        <p:spPr/>
        <p:txBody>
          <a:bodyPr/>
          <a:lstStyle/>
          <a:p>
            <a:fld id="{1A46EDF6-5337-4E33-87D2-B46872E36F69}" type="slidenum">
              <a:rPr lang="en-US" smtClean="0"/>
              <a:t>3</a:t>
            </a:fld>
            <a:endParaRPr lang="en-US"/>
          </a:p>
        </p:txBody>
      </p:sp>
    </p:spTree>
    <p:extLst>
      <p:ext uri="{BB962C8B-B14F-4D97-AF65-F5344CB8AC3E}">
        <p14:creationId xmlns:p14="http://schemas.microsoft.com/office/powerpoint/2010/main" val="39985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Technology</a:t>
            </a:r>
          </a:p>
          <a:p>
            <a:endParaRPr lang="en-US" dirty="0"/>
          </a:p>
          <a:p>
            <a:r>
              <a:rPr lang="en-US" dirty="0"/>
              <a:t>Extra Time</a:t>
            </a:r>
          </a:p>
          <a:p>
            <a:r>
              <a:rPr lang="en-US" dirty="0"/>
              <a:t>-Plan extra time at the beginning of class- it’s OK to start five minutes late if you need that space</a:t>
            </a:r>
          </a:p>
          <a:p>
            <a:r>
              <a:rPr lang="en-US" dirty="0"/>
              <a:t>-Plan extra time for each activity in class to give yourself a few minutes to manage both Zoom and Room activities</a:t>
            </a:r>
          </a:p>
          <a:p>
            <a:r>
              <a:rPr lang="en-US" dirty="0"/>
              <a:t>-Give yourself the gift of extra flexible time when presenting </a:t>
            </a:r>
            <a:r>
              <a:rPr lang="en-US" dirty="0" err="1"/>
              <a:t>Hyflex</a:t>
            </a:r>
            <a:r>
              <a:rPr lang="en-US" dirty="0"/>
              <a:t> classes; you are managing a lot, and it’s OK to take it slow!</a:t>
            </a:r>
          </a:p>
          <a:p>
            <a:endParaRPr lang="en-US" dirty="0"/>
          </a:p>
          <a:p>
            <a:r>
              <a:rPr lang="en-US" dirty="0"/>
              <a:t>Communication</a:t>
            </a:r>
          </a:p>
          <a:p>
            <a:r>
              <a:rPr lang="en-US" dirty="0"/>
              <a:t>-Communicate clearly about Zoom link and how to connect to the class. Do you expect cameras on? Will students be participating/speaking? Communicate clear expectations for online and face-to-face students.</a:t>
            </a:r>
          </a:p>
          <a:p>
            <a:r>
              <a:rPr lang="en-US" dirty="0"/>
              <a:t>-Reply promptly to emails during the week. Students might be stressed about class meetings, and you can alleviate that by communicating quickly with them during the rest of the week.</a:t>
            </a:r>
          </a:p>
          <a:p>
            <a:endParaRPr lang="en-US" dirty="0"/>
          </a:p>
          <a:p>
            <a:r>
              <a:rPr lang="en-US" dirty="0"/>
              <a:t>Be Transparent</a:t>
            </a:r>
          </a:p>
          <a:p>
            <a:r>
              <a:rPr lang="en-US" dirty="0"/>
              <a:t>-Be transparent about this course modality- it’s OK to let students know that this is an emergency, remote option, not a plan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Online students to actively participate when possible and to come prepared to participate in class. Their success depends on them, not just on you.</a:t>
            </a:r>
          </a:p>
          <a:p>
            <a:r>
              <a:rPr lang="en-US" dirty="0"/>
              <a:t>-Let students know that you care about them and their success, even if there are limitations to the technical aspects of this class format.</a:t>
            </a:r>
          </a:p>
          <a:p>
            <a:endParaRPr lang="en-US" dirty="0"/>
          </a:p>
        </p:txBody>
      </p:sp>
      <p:sp>
        <p:nvSpPr>
          <p:cNvPr id="4" name="Slide Number Placeholder 3"/>
          <p:cNvSpPr>
            <a:spLocks noGrp="1"/>
          </p:cNvSpPr>
          <p:nvPr>
            <p:ph type="sldNum" sz="quarter" idx="5"/>
          </p:nvPr>
        </p:nvSpPr>
        <p:spPr/>
        <p:txBody>
          <a:bodyPr/>
          <a:lstStyle/>
          <a:p>
            <a:fld id="{1A46EDF6-5337-4E33-87D2-B46872E36F69}" type="slidenum">
              <a:rPr lang="en-US" smtClean="0"/>
              <a:t>5</a:t>
            </a:fld>
            <a:endParaRPr lang="en-US"/>
          </a:p>
        </p:txBody>
      </p:sp>
    </p:spTree>
    <p:extLst>
      <p:ext uri="{BB962C8B-B14F-4D97-AF65-F5344CB8AC3E}">
        <p14:creationId xmlns:p14="http://schemas.microsoft.com/office/powerpoint/2010/main" val="227760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Community</a:t>
            </a:r>
          </a:p>
          <a:p>
            <a:endParaRPr lang="en-US" dirty="0"/>
          </a:p>
          <a:p>
            <a:r>
              <a:rPr lang="en-US" dirty="0"/>
              <a:t>Community Norms</a:t>
            </a:r>
          </a:p>
          <a:p>
            <a:r>
              <a:rPr lang="en-US" dirty="0"/>
              <a:t>-Take time the first week or two of class to acknowledge the stress associated with our current circumstances, and to develop a plan with your students. What are your classroom COVID protocols? What options will students have if they are sick or need to miss class? What expectations do you both have around </a:t>
            </a:r>
            <a:r>
              <a:rPr lang="en-US" dirty="0" err="1"/>
              <a:t>hyflex</a:t>
            </a:r>
            <a:r>
              <a:rPr lang="en-US" dirty="0"/>
              <a:t> meetings? Talking this through in advance can alleviate anxiety and let students know what they can expect from you.</a:t>
            </a:r>
          </a:p>
          <a:p>
            <a:endParaRPr lang="en-US" dirty="0"/>
          </a:p>
          <a:p>
            <a:r>
              <a:rPr lang="en-US" dirty="0"/>
              <a:t>Small Group Activities</a:t>
            </a:r>
          </a:p>
          <a:p>
            <a:r>
              <a:rPr lang="en-US" dirty="0"/>
              <a:t>-Assign every class member a buddy who can be in touch with them if they miss class, and help them to be connected online.</a:t>
            </a:r>
          </a:p>
          <a:p>
            <a:r>
              <a:rPr lang="en-US" dirty="0"/>
              <a:t>-When doing small group </a:t>
            </a:r>
            <a:r>
              <a:rPr lang="en-US" dirty="0" err="1"/>
              <a:t>activites</a:t>
            </a:r>
            <a:r>
              <a:rPr lang="en-US" dirty="0"/>
              <a:t> online, remember to move online participants to a separate breakout room so they don’t hear the classroom noise</a:t>
            </a:r>
          </a:p>
          <a:p>
            <a:r>
              <a:rPr lang="en-US" dirty="0"/>
              <a:t>-If only 1-2 students online, have them join another in-person group on a personal laptop so they can connect. </a:t>
            </a:r>
          </a:p>
          <a:p>
            <a:endParaRPr lang="en-US" dirty="0"/>
          </a:p>
          <a:p>
            <a:r>
              <a:rPr lang="en-US" dirty="0"/>
              <a:t>Connect with Online Students</a:t>
            </a:r>
          </a:p>
          <a:p>
            <a:r>
              <a:rPr lang="en-US" dirty="0"/>
              <a:t>-At the beginning of class, welcome in-person and online students separately; make eye contact with the camera when you welcome online students.</a:t>
            </a:r>
          </a:p>
          <a:p>
            <a:r>
              <a:rPr lang="en-US" dirty="0"/>
              <a:t>-During lecture, turn the webcam to you, but during class discussions, turn the camera out to the class so students can see each other. Project the video of online students on the projector screen during class discussion so everyone can participate.</a:t>
            </a:r>
          </a:p>
          <a:p>
            <a:r>
              <a:rPr lang="en-US" dirty="0"/>
              <a:t>-Have times when you are just available to online students- have a long break so face-to-face students can have lunch or go outside to take their masks off, and spend part of that time with just online students. Or, end face-to-face class 10-15 minutes early so you can spend that time with online students.</a:t>
            </a:r>
          </a:p>
        </p:txBody>
      </p:sp>
      <p:sp>
        <p:nvSpPr>
          <p:cNvPr id="4" name="Slide Number Placeholder 3"/>
          <p:cNvSpPr>
            <a:spLocks noGrp="1"/>
          </p:cNvSpPr>
          <p:nvPr>
            <p:ph type="sldNum" sz="quarter" idx="5"/>
          </p:nvPr>
        </p:nvSpPr>
        <p:spPr/>
        <p:txBody>
          <a:bodyPr/>
          <a:lstStyle/>
          <a:p>
            <a:fld id="{1A46EDF6-5337-4E33-87D2-B46872E36F69}" type="slidenum">
              <a:rPr lang="en-US" smtClean="0"/>
              <a:t>6</a:t>
            </a:fld>
            <a:endParaRPr lang="en-US"/>
          </a:p>
        </p:txBody>
      </p:sp>
    </p:spTree>
    <p:extLst>
      <p:ext uri="{BB962C8B-B14F-4D97-AF65-F5344CB8AC3E}">
        <p14:creationId xmlns:p14="http://schemas.microsoft.com/office/powerpoint/2010/main" val="403966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Foster Engagement</a:t>
            </a:r>
          </a:p>
          <a:p>
            <a:endParaRPr lang="en-US" dirty="0"/>
          </a:p>
          <a:p>
            <a:r>
              <a:rPr lang="en-US" dirty="0"/>
              <a:t>Connect with Zoom</a:t>
            </a:r>
          </a:p>
          <a:p>
            <a:r>
              <a:rPr lang="en-US" dirty="0"/>
              <a:t>-Assign an in-person student to check the chat and interject when there are questions and comments. This person can log in on their computer and MUTE everything so there isn’t an echo.</a:t>
            </a:r>
          </a:p>
          <a:p>
            <a:r>
              <a:rPr lang="en-US" dirty="0"/>
              <a:t>-Repeat in-person questions so Zoomies can hear them. Read out questions from the Zoom chat so everyone can hear.</a:t>
            </a:r>
          </a:p>
          <a:p>
            <a:endParaRPr lang="en-US" dirty="0"/>
          </a:p>
          <a:p>
            <a:r>
              <a:rPr lang="en-US" dirty="0"/>
              <a:t>Use Inclusive Tools</a:t>
            </a:r>
          </a:p>
          <a:p>
            <a:r>
              <a:rPr lang="en-US" dirty="0"/>
              <a:t>-Some classroom tools are engaging for everyone- try a tool like Kahoot, Poll Everywhere, </a:t>
            </a:r>
            <a:r>
              <a:rPr lang="en-US" dirty="0" err="1"/>
              <a:t>Mentimeter</a:t>
            </a:r>
            <a:r>
              <a:rPr lang="en-US" dirty="0"/>
              <a:t>, etc. where everyone in-person and online can participate on their personal device.</a:t>
            </a:r>
          </a:p>
          <a:p>
            <a:r>
              <a:rPr lang="en-US" dirty="0"/>
              <a:t>-Try using brainstorming tools like Google </a:t>
            </a:r>
            <a:r>
              <a:rPr lang="en-US" dirty="0" err="1"/>
              <a:t>Jamboard</a:t>
            </a:r>
            <a:r>
              <a:rPr lang="en-US" dirty="0"/>
              <a:t>, but ask in person students to participate as well; they might share devices if not everyone has one.</a:t>
            </a:r>
          </a:p>
          <a:p>
            <a:endParaRPr lang="en-US" dirty="0"/>
          </a:p>
          <a:p>
            <a:r>
              <a:rPr lang="en-US" dirty="0"/>
              <a:t>Intentional Planning</a:t>
            </a:r>
          </a:p>
          <a:p>
            <a:r>
              <a:rPr lang="en-US" dirty="0"/>
              <a:t>-As you plan your activities, try using a multi-column approach to intentionally include how you’ll engage with in-person and Zoom students.</a:t>
            </a:r>
          </a:p>
        </p:txBody>
      </p:sp>
      <p:sp>
        <p:nvSpPr>
          <p:cNvPr id="4" name="Slide Number Placeholder 3"/>
          <p:cNvSpPr>
            <a:spLocks noGrp="1"/>
          </p:cNvSpPr>
          <p:nvPr>
            <p:ph type="sldNum" sz="quarter" idx="5"/>
          </p:nvPr>
        </p:nvSpPr>
        <p:spPr/>
        <p:txBody>
          <a:bodyPr/>
          <a:lstStyle/>
          <a:p>
            <a:fld id="{1A46EDF6-5337-4E33-87D2-B46872E36F69}" type="slidenum">
              <a:rPr lang="en-US" smtClean="0"/>
              <a:t>7</a:t>
            </a:fld>
            <a:endParaRPr lang="en-US"/>
          </a:p>
        </p:txBody>
      </p:sp>
    </p:spTree>
    <p:extLst>
      <p:ext uri="{BB962C8B-B14F-4D97-AF65-F5344CB8AC3E}">
        <p14:creationId xmlns:p14="http://schemas.microsoft.com/office/powerpoint/2010/main" val="151894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change in technology use to adjust for our current circumstances is challenging. Remember your biggest priorities: yourself, your students, your content. Whatever you do with technology is ENOUGH! It doesn’t have to be perfect</a:t>
            </a:r>
          </a:p>
        </p:txBody>
      </p:sp>
      <p:sp>
        <p:nvSpPr>
          <p:cNvPr id="4" name="Slide Number Placeholder 3"/>
          <p:cNvSpPr>
            <a:spLocks noGrp="1"/>
          </p:cNvSpPr>
          <p:nvPr>
            <p:ph type="sldNum" sz="quarter" idx="5"/>
          </p:nvPr>
        </p:nvSpPr>
        <p:spPr/>
        <p:txBody>
          <a:bodyPr/>
          <a:lstStyle/>
          <a:p>
            <a:fld id="{1A46EDF6-5337-4E33-87D2-B46872E36F69}" type="slidenum">
              <a:rPr lang="en-US" smtClean="0"/>
              <a:t>8</a:t>
            </a:fld>
            <a:endParaRPr lang="en-US"/>
          </a:p>
        </p:txBody>
      </p:sp>
    </p:spTree>
    <p:extLst>
      <p:ext uri="{BB962C8B-B14F-4D97-AF65-F5344CB8AC3E}">
        <p14:creationId xmlns:p14="http://schemas.microsoft.com/office/powerpoint/2010/main" val="258606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1/14/2022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1/14/2022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1/14/2022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1/14/2022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1/14/2022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4" y="2613542"/>
            <a:ext cx="4775075" cy="1630906"/>
          </a:xfrm>
        </p:spPr>
        <p:txBody>
          <a:bodyPr>
            <a:noAutofit/>
          </a:bodyPr>
          <a:lstStyle/>
          <a:p>
            <a:r>
              <a:rPr lang="en-US" sz="7200" b="1" dirty="0" err="1">
                <a:solidFill>
                  <a:schemeClr val="tx1"/>
                </a:solidFill>
              </a:rPr>
              <a:t>Hyflex</a:t>
            </a:r>
            <a:r>
              <a:rPr lang="en-US" sz="7200" b="1" dirty="0">
                <a:solidFill>
                  <a:schemeClr val="tx1"/>
                </a:solidFill>
              </a:rPr>
              <a:t> Learning</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70BB34-1E11-4A38-961E-8BECD4EB2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t="1472" r="9091" b="7619"/>
          <a:stretch/>
        </p:blipFill>
        <p:spPr>
          <a:xfrm>
            <a:off x="20" y="10"/>
            <a:ext cx="12191979" cy="6857990"/>
          </a:xfrm>
          <a:prstGeom prst="rect">
            <a:avLst/>
          </a:prstGeom>
        </p:spPr>
      </p:pic>
      <p:sp>
        <p:nvSpPr>
          <p:cNvPr id="20" name="Rectangle 19">
            <a:extLst>
              <a:ext uri="{FF2B5EF4-FFF2-40B4-BE49-F238E27FC236}">
                <a16:creationId xmlns:a16="http://schemas.microsoft.com/office/drawing/2014/main" id="{3E480DB9-98E5-480A-AF30-5D73B6127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206"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1F246CF-DB85-4B25-B3A3-F5BBDEE3E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366" y="374904"/>
            <a:ext cx="7340156" cy="6108192"/>
          </a:xfrm>
          <a:prstGeom prst="rect">
            <a:avLst/>
          </a:prstGeom>
          <a:no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71830" y="642594"/>
            <a:ext cx="6718433" cy="1746504"/>
          </a:xfrm>
        </p:spPr>
        <p:txBody>
          <a:bodyPr>
            <a:normAutofit/>
          </a:bodyPr>
          <a:lstStyle/>
          <a:p>
            <a:r>
              <a:rPr lang="en-US" sz="5400" b="1" dirty="0">
                <a:solidFill>
                  <a:schemeClr val="tx1">
                    <a:lumMod val="75000"/>
                    <a:lumOff val="25000"/>
                  </a:schemeClr>
                </a:solidFill>
              </a:rPr>
              <a:t>What is </a:t>
            </a:r>
            <a:r>
              <a:rPr lang="en-US" sz="5400" b="1" dirty="0" err="1">
                <a:solidFill>
                  <a:schemeClr val="tx1">
                    <a:lumMod val="75000"/>
                    <a:lumOff val="25000"/>
                  </a:schemeClr>
                </a:solidFill>
              </a:rPr>
              <a:t>HyFlex</a:t>
            </a:r>
            <a:r>
              <a:rPr lang="en-US" sz="5400" b="1" dirty="0">
                <a:solidFill>
                  <a:schemeClr val="tx1">
                    <a:lumMod val="75000"/>
                    <a:lumOff val="25000"/>
                  </a:schemeClr>
                </a:solidFill>
              </a:rPr>
              <a:t>?</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671831" y="2389098"/>
            <a:ext cx="6718434" cy="3645942"/>
          </a:xfrm>
        </p:spPr>
        <p:txBody>
          <a:bodyPr>
            <a:normAutofit/>
          </a:bodyPr>
          <a:lstStyle/>
          <a:p>
            <a:r>
              <a:rPr lang="en-US" sz="4000" dirty="0">
                <a:solidFill>
                  <a:schemeClr val="tx1">
                    <a:lumMod val="75000"/>
                    <a:lumOff val="25000"/>
                  </a:schemeClr>
                </a:solidFill>
              </a:rPr>
              <a:t>F2F class schedule</a:t>
            </a:r>
          </a:p>
          <a:p>
            <a:r>
              <a:rPr lang="en-US" sz="4000" dirty="0">
                <a:solidFill>
                  <a:schemeClr val="tx1">
                    <a:lumMod val="75000"/>
                    <a:lumOff val="25000"/>
                  </a:schemeClr>
                </a:solidFill>
              </a:rPr>
              <a:t>Some students attend on Zoom</a:t>
            </a:r>
          </a:p>
          <a:p>
            <a:r>
              <a:rPr lang="en-US" sz="4000" dirty="0">
                <a:solidFill>
                  <a:schemeClr val="tx1">
                    <a:lumMod val="75000"/>
                    <a:lumOff val="25000"/>
                  </a:schemeClr>
                </a:solidFill>
              </a:rPr>
              <a:t>Emergency, remote option, NOT course modality!</a:t>
            </a:r>
          </a:p>
        </p:txBody>
      </p:sp>
    </p:spTree>
    <p:extLst>
      <p:ext uri="{BB962C8B-B14F-4D97-AF65-F5344CB8AC3E}">
        <p14:creationId xmlns:p14="http://schemas.microsoft.com/office/powerpoint/2010/main" val="12160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9091"/>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774043" y="727626"/>
            <a:ext cx="4602152" cy="1718225"/>
          </a:xfrm>
        </p:spPr>
        <p:txBody>
          <a:bodyPr>
            <a:normAutofit fontScale="90000"/>
          </a:bodyPr>
          <a:lstStyle/>
          <a:p>
            <a:r>
              <a:rPr lang="en-US" sz="5400" b="1" dirty="0"/>
              <a:t>What Tools Are Available?</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774043" y="2538920"/>
            <a:ext cx="4602152" cy="3480066"/>
          </a:xfrm>
        </p:spPr>
        <p:txBody>
          <a:bodyPr>
            <a:normAutofit/>
          </a:bodyPr>
          <a:lstStyle/>
          <a:p>
            <a:r>
              <a:rPr lang="en-US" sz="4000" dirty="0"/>
              <a:t>Tech Carts</a:t>
            </a:r>
          </a:p>
          <a:p>
            <a:r>
              <a:rPr lang="en-US" sz="4000" dirty="0"/>
              <a:t>Tech Backpack</a:t>
            </a:r>
          </a:p>
          <a:p>
            <a:r>
              <a:rPr lang="en-US" sz="4000" dirty="0"/>
              <a:t>Tech Classrooms (102, 212, 215)</a:t>
            </a:r>
          </a:p>
        </p:txBody>
      </p:sp>
      <p:pic>
        <p:nvPicPr>
          <p:cNvPr id="6" name="Picture 5" descr="Rolling tech cart with microphone, webcam, and speaker.">
            <a:extLst>
              <a:ext uri="{FF2B5EF4-FFF2-40B4-BE49-F238E27FC236}">
                <a16:creationId xmlns:a16="http://schemas.microsoft.com/office/drawing/2014/main" id="{680C14B7-532E-40DF-ABC5-DCF7F402A571}"/>
              </a:ext>
            </a:extLst>
          </p:cNvPr>
          <p:cNvPicPr>
            <a:picLocks noChangeAspect="1"/>
          </p:cNvPicPr>
          <p:nvPr/>
        </p:nvPicPr>
        <p:blipFill>
          <a:blip r:embed="rId4"/>
          <a:stretch>
            <a:fillRect/>
          </a:stretch>
        </p:blipFill>
        <p:spPr>
          <a:xfrm>
            <a:off x="7060012" y="727626"/>
            <a:ext cx="3951782" cy="5269043"/>
          </a:xfrm>
          <a:prstGeom prst="rect">
            <a:avLst/>
          </a:prstGeom>
        </p:spPr>
      </p:pic>
    </p:spTree>
    <p:extLst>
      <p:ext uri="{BB962C8B-B14F-4D97-AF65-F5344CB8AC3E}">
        <p14:creationId xmlns:p14="http://schemas.microsoft.com/office/powerpoint/2010/main" val="154031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l="9091" b="9091"/>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sz="5400" b="1" dirty="0">
                <a:solidFill>
                  <a:schemeClr val="tx1">
                    <a:lumMod val="75000"/>
                    <a:lumOff val="25000"/>
                  </a:schemeClr>
                </a:solidFill>
              </a:rPr>
              <a:t>Three Main Concepts:</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4740752" y="2389098"/>
            <a:ext cx="6718434" cy="3645942"/>
          </a:xfrm>
        </p:spPr>
        <p:txBody>
          <a:bodyPr>
            <a:normAutofit/>
          </a:bodyPr>
          <a:lstStyle/>
          <a:p>
            <a:r>
              <a:rPr lang="en-US" sz="4000" dirty="0">
                <a:solidFill>
                  <a:schemeClr val="tx1">
                    <a:lumMod val="75000"/>
                    <a:lumOff val="25000"/>
                  </a:schemeClr>
                </a:solidFill>
              </a:rPr>
              <a:t>Plan Technology</a:t>
            </a:r>
          </a:p>
          <a:p>
            <a:r>
              <a:rPr lang="en-US" sz="4000" dirty="0">
                <a:solidFill>
                  <a:schemeClr val="tx1">
                    <a:lumMod val="75000"/>
                    <a:lumOff val="25000"/>
                  </a:schemeClr>
                </a:solidFill>
              </a:rPr>
              <a:t>Build Community</a:t>
            </a:r>
          </a:p>
          <a:p>
            <a:r>
              <a:rPr lang="en-US" sz="4000" dirty="0">
                <a:solidFill>
                  <a:schemeClr val="tx1">
                    <a:lumMod val="75000"/>
                    <a:lumOff val="25000"/>
                  </a:schemeClr>
                </a:solidFill>
              </a:rPr>
              <a:t>Foster Engagement</a:t>
            </a:r>
          </a:p>
        </p:txBody>
      </p:sp>
    </p:spTree>
    <p:extLst>
      <p:ext uri="{BB962C8B-B14F-4D97-AF65-F5344CB8AC3E}">
        <p14:creationId xmlns:p14="http://schemas.microsoft.com/office/powerpoint/2010/main" val="105657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9091"/>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15448" y="727626"/>
            <a:ext cx="5299768" cy="1718225"/>
          </a:xfrm>
        </p:spPr>
        <p:txBody>
          <a:bodyPr>
            <a:normAutofit/>
          </a:bodyPr>
          <a:lstStyle/>
          <a:p>
            <a:r>
              <a:rPr lang="en-US" sz="5400" b="1" dirty="0"/>
              <a:t>Plan Technology</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774043" y="2538920"/>
            <a:ext cx="4602152" cy="3480066"/>
          </a:xfrm>
        </p:spPr>
        <p:txBody>
          <a:bodyPr>
            <a:normAutofit/>
          </a:bodyPr>
          <a:lstStyle/>
          <a:p>
            <a:r>
              <a:rPr lang="en-US" sz="4000" dirty="0"/>
              <a:t>Extra Time</a:t>
            </a:r>
          </a:p>
          <a:p>
            <a:r>
              <a:rPr lang="en-US" sz="4000" dirty="0"/>
              <a:t>Communicate</a:t>
            </a:r>
          </a:p>
          <a:p>
            <a:r>
              <a:rPr lang="en-US" sz="4000" dirty="0"/>
              <a:t>Be Transparent</a:t>
            </a:r>
          </a:p>
        </p:txBody>
      </p:sp>
    </p:spTree>
    <p:extLst>
      <p:ext uri="{BB962C8B-B14F-4D97-AF65-F5344CB8AC3E}">
        <p14:creationId xmlns:p14="http://schemas.microsoft.com/office/powerpoint/2010/main" val="143965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l="9091" b="9091"/>
          <a:stretch/>
        </p:blipFill>
        <p:spPr>
          <a:xfrm>
            <a:off x="20" y="10"/>
            <a:ext cx="12191979" cy="6857990"/>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846137" y="727626"/>
            <a:ext cx="4602152" cy="1718225"/>
          </a:xfrm>
        </p:spPr>
        <p:txBody>
          <a:bodyPr>
            <a:normAutofit/>
          </a:bodyPr>
          <a:lstStyle/>
          <a:p>
            <a:r>
              <a:rPr lang="en-US" sz="5400" b="1" dirty="0"/>
              <a:t>Build Community</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6846137" y="2538920"/>
            <a:ext cx="4786230" cy="3480066"/>
          </a:xfrm>
        </p:spPr>
        <p:txBody>
          <a:bodyPr>
            <a:noAutofit/>
          </a:bodyPr>
          <a:lstStyle/>
          <a:p>
            <a:r>
              <a:rPr lang="en-US" sz="4000" dirty="0"/>
              <a:t>Community Norms</a:t>
            </a:r>
          </a:p>
          <a:p>
            <a:r>
              <a:rPr lang="en-US" sz="4000" dirty="0"/>
              <a:t>Small Group Activities</a:t>
            </a:r>
          </a:p>
          <a:p>
            <a:r>
              <a:rPr lang="en-US" sz="4000" dirty="0"/>
              <a:t>Connect with Online</a:t>
            </a:r>
          </a:p>
        </p:txBody>
      </p:sp>
    </p:spTree>
    <p:extLst>
      <p:ext uri="{BB962C8B-B14F-4D97-AF65-F5344CB8AC3E}">
        <p14:creationId xmlns:p14="http://schemas.microsoft.com/office/powerpoint/2010/main" val="347612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r="9091" b="9091"/>
          <a:stretch/>
        </p:blipFill>
        <p:spPr>
          <a:xfrm>
            <a:off x="21" y="-9968"/>
            <a:ext cx="12191979" cy="6857990"/>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15448" y="727626"/>
            <a:ext cx="5299768" cy="1718225"/>
          </a:xfrm>
        </p:spPr>
        <p:txBody>
          <a:bodyPr>
            <a:normAutofit/>
          </a:bodyPr>
          <a:lstStyle/>
          <a:p>
            <a:r>
              <a:rPr lang="en-US" sz="5400" b="1" dirty="0"/>
              <a:t>Foster Engagement</a:t>
            </a:r>
          </a:p>
        </p:txBody>
      </p:sp>
      <p:sp>
        <p:nvSpPr>
          <p:cNvPr id="3" name="Content Placeholder 2">
            <a:extLst>
              <a:ext uri="{FF2B5EF4-FFF2-40B4-BE49-F238E27FC236}">
                <a16:creationId xmlns:a16="http://schemas.microsoft.com/office/drawing/2014/main" id="{C817408D-38AF-4EDD-9DEA-03B33259D7D2}"/>
              </a:ext>
            </a:extLst>
          </p:cNvPr>
          <p:cNvSpPr>
            <a:spLocks noGrp="1"/>
          </p:cNvSpPr>
          <p:nvPr>
            <p:ph idx="1"/>
          </p:nvPr>
        </p:nvSpPr>
        <p:spPr>
          <a:xfrm>
            <a:off x="774042" y="2538920"/>
            <a:ext cx="4757327" cy="3591454"/>
          </a:xfrm>
        </p:spPr>
        <p:txBody>
          <a:bodyPr>
            <a:normAutofit lnSpcReduction="10000"/>
          </a:bodyPr>
          <a:lstStyle/>
          <a:p>
            <a:r>
              <a:rPr lang="en-US" sz="4000" dirty="0"/>
              <a:t>Connect with Zoom</a:t>
            </a:r>
          </a:p>
          <a:p>
            <a:r>
              <a:rPr lang="en-US" sz="4000" dirty="0"/>
              <a:t>Use Inclusive Tools</a:t>
            </a:r>
          </a:p>
          <a:p>
            <a:r>
              <a:rPr lang="en-US" sz="4000" dirty="0"/>
              <a:t>Intentional Planning</a:t>
            </a:r>
          </a:p>
        </p:txBody>
      </p:sp>
      <p:graphicFrame>
        <p:nvGraphicFramePr>
          <p:cNvPr id="5" name="Table 4">
            <a:extLst>
              <a:ext uri="{FF2B5EF4-FFF2-40B4-BE49-F238E27FC236}">
                <a16:creationId xmlns:a16="http://schemas.microsoft.com/office/drawing/2014/main" id="{221B5456-7C81-44ED-994F-DEF0B3B3BF7C}"/>
              </a:ext>
            </a:extLst>
          </p:cNvPr>
          <p:cNvGraphicFramePr>
            <a:graphicFrameLocks noGrp="1"/>
          </p:cNvGraphicFramePr>
          <p:nvPr>
            <p:extLst>
              <p:ext uri="{D42A27DB-BD31-4B8C-83A1-F6EECF244321}">
                <p14:modId xmlns:p14="http://schemas.microsoft.com/office/powerpoint/2010/main" val="3508043326"/>
              </p:ext>
            </p:extLst>
          </p:nvPr>
        </p:nvGraphicFramePr>
        <p:xfrm>
          <a:off x="6804364" y="729598"/>
          <a:ext cx="4613594" cy="5400776"/>
        </p:xfrm>
        <a:graphic>
          <a:graphicData uri="http://schemas.openxmlformats.org/drawingml/2006/table">
            <a:tbl>
              <a:tblPr firstRow="1" firstCol="1" bandRow="1"/>
              <a:tblGrid>
                <a:gridCol w="1537536">
                  <a:extLst>
                    <a:ext uri="{9D8B030D-6E8A-4147-A177-3AD203B41FA5}">
                      <a16:colId xmlns:a16="http://schemas.microsoft.com/office/drawing/2014/main" val="166644163"/>
                    </a:ext>
                  </a:extLst>
                </a:gridCol>
                <a:gridCol w="1538029">
                  <a:extLst>
                    <a:ext uri="{9D8B030D-6E8A-4147-A177-3AD203B41FA5}">
                      <a16:colId xmlns:a16="http://schemas.microsoft.com/office/drawing/2014/main" val="3509515918"/>
                    </a:ext>
                  </a:extLst>
                </a:gridCol>
                <a:gridCol w="1538029">
                  <a:extLst>
                    <a:ext uri="{9D8B030D-6E8A-4147-A177-3AD203B41FA5}">
                      <a16:colId xmlns:a16="http://schemas.microsoft.com/office/drawing/2014/main" val="2416468210"/>
                    </a:ext>
                  </a:extLst>
                </a:gridCol>
              </a:tblGrid>
              <a:tr h="1011656">
                <a:tc>
                  <a:txBody>
                    <a:bodyPr/>
                    <a:lstStyle/>
                    <a:p>
                      <a:pPr marL="0" marR="0" fontAlgn="base">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Example Activity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fontAlgn="base">
                        <a:spcBef>
                          <a:spcPts val="0"/>
                        </a:spcBef>
                        <a:spcAft>
                          <a:spcPts val="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In-Person Students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fontAlgn="base">
                        <a:spcBef>
                          <a:spcPts val="0"/>
                        </a:spcBef>
                        <a:spcAft>
                          <a:spcPts val="0"/>
                        </a:spcAft>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Zoom Students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9712968"/>
                  </a:ext>
                </a:extLst>
              </a:tr>
              <a:tr h="4046623">
                <a:tc>
                  <a:txBody>
                    <a:bodyPr/>
                    <a:lstStyle/>
                    <a:p>
                      <a:pPr marL="0" marR="0" fontAlgn="base">
                        <a:spcBef>
                          <a:spcPts val="0"/>
                        </a:spcBef>
                        <a:spcAft>
                          <a:spcPts val="0"/>
                        </a:spcAft>
                      </a:pPr>
                      <a:r>
                        <a:rPr lang="en-US" sz="2400">
                          <a:effectLst/>
                          <a:latin typeface="Calibri" panose="020F0502020204030204" pitchFamily="34" charset="0"/>
                          <a:ea typeface="Times New Roman" panose="02020603050405020304" pitchFamily="18" charset="0"/>
                          <a:cs typeface="Times New Roman" panose="02020603050405020304" pitchFamily="18" charset="0"/>
                        </a:rPr>
                        <a:t>Small group discussion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fontAlgn="base">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Meet with groups of 3-4, share out to the class later.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fontAlgn="base">
                        <a:spcBef>
                          <a:spcPts val="0"/>
                        </a:spcBef>
                        <a:spcAft>
                          <a:spcPts val="0"/>
                        </a:spcAf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Use breakout rooms if at least three students, if only two students, have them join a group in the classroom,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2285618"/>
                  </a:ext>
                </a:extLst>
              </a:tr>
            </a:tbl>
          </a:graphicData>
        </a:graphic>
      </p:graphicFrame>
    </p:spTree>
    <p:extLst>
      <p:ext uri="{BB962C8B-B14F-4D97-AF65-F5344CB8AC3E}">
        <p14:creationId xmlns:p14="http://schemas.microsoft.com/office/powerpoint/2010/main" val="1784701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0" name="Rectangle 3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2" name="Rectangle 4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4" name="Group 4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5" name="Straight Connector 4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51" name="Rectangle 50">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3" name="Rectangle 52">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771132" y="2091263"/>
            <a:ext cx="8649738" cy="2590800"/>
          </a:xfrm>
        </p:spPr>
        <p:txBody>
          <a:bodyPr vert="horz" lIns="91440" tIns="45720" rIns="91440" bIns="45720" rtlCol="0" anchor="ctr">
            <a:normAutofit fontScale="90000"/>
          </a:bodyPr>
          <a:lstStyle/>
          <a:p>
            <a:pPr algn="ctr">
              <a:lnSpc>
                <a:spcPct val="83000"/>
              </a:lnSpc>
            </a:pPr>
            <a:r>
              <a:rPr lang="en-US" sz="6800" cap="all" spc="-100" dirty="0"/>
              <a:t>Breathe!</a:t>
            </a:r>
            <a:br>
              <a:rPr lang="en-US" sz="6800" cap="all" spc="-100" dirty="0"/>
            </a:br>
            <a:r>
              <a:rPr lang="en-US" sz="6800" cap="all" spc="-100" dirty="0"/>
              <a:t>BE kind to yourself!</a:t>
            </a:r>
          </a:p>
        </p:txBody>
      </p:sp>
      <p:sp>
        <p:nvSpPr>
          <p:cNvPr id="55" name="Rectangle 54">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46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7FC3-142B-48CA-80B4-3E242D8407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8A423A-5D53-4D00-9BC2-72EA6A45434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96055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5408</TotalTime>
  <Words>1010</Words>
  <Application>Microsoft Office PowerPoint</Application>
  <PresentationFormat>Widescreen</PresentationFormat>
  <Paragraphs>86</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Avenir Next LT Pro</vt:lpstr>
      <vt:lpstr>Avenir Next LT Pro Light</vt:lpstr>
      <vt:lpstr>Calibri</vt:lpstr>
      <vt:lpstr>Garamond</vt:lpstr>
      <vt:lpstr>Times New Roman</vt:lpstr>
      <vt:lpstr>SavonVTI</vt:lpstr>
      <vt:lpstr>Hyflex Learning</vt:lpstr>
      <vt:lpstr>What is HyFlex?</vt:lpstr>
      <vt:lpstr>What Tools Are Available?</vt:lpstr>
      <vt:lpstr>Three Main Concepts:</vt:lpstr>
      <vt:lpstr>Plan Technology</vt:lpstr>
      <vt:lpstr>Build Community</vt:lpstr>
      <vt:lpstr>Foster Engagement</vt:lpstr>
      <vt:lpstr>Breathe! BE kind to yourself!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Hyflex Learning</dc:title>
  <dc:creator>Cottrell, Rebecca</dc:creator>
  <cp:lastModifiedBy>Cottrell, Rebecca</cp:lastModifiedBy>
  <cp:revision>5</cp:revision>
  <dcterms:created xsi:type="dcterms:W3CDTF">2022-01-14T22:57:41Z</dcterms:created>
  <dcterms:modified xsi:type="dcterms:W3CDTF">2022-01-18T17:06:01Z</dcterms:modified>
</cp:coreProperties>
</file>